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</p:sldMasterIdLst>
  <p:sldIdLst>
    <p:sldId id="256" r:id="rId3"/>
    <p:sldId id="311" r:id="rId4"/>
    <p:sldId id="309" r:id="rId5"/>
    <p:sldId id="307" r:id="rId6"/>
    <p:sldId id="308" r:id="rId7"/>
    <p:sldId id="263" r:id="rId8"/>
    <p:sldId id="310" r:id="rId9"/>
    <p:sldId id="298" r:id="rId10"/>
    <p:sldId id="305" r:id="rId11"/>
    <p:sldId id="306" r:id="rId12"/>
    <p:sldId id="288" r:id="rId13"/>
  </p:sldIdLst>
  <p:sldSz cx="12192000" cy="6858000"/>
  <p:notesSz cx="7010400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C5E2DD-D4E4-9F6C-E46F-8E29FB9C8183}" v="3" dt="2022-11-14T17:31:12.690"/>
    <p1510:client id="{3B732434-F16C-B77B-A0B0-18F884AF3226}" v="45" dt="2022-05-24T23:32:06.882"/>
    <p1510:client id="{57071D20-9547-A111-E744-0BB7ADB2DD24}" v="57" dt="2022-05-26T00:27:45.697"/>
    <p1510:client id="{5FE511F7-B195-4907-A0F6-038B72692621}" v="431" dt="2022-05-25T17:07:45.273"/>
    <p1510:client id="{6618333C-EDEB-8351-1883-3F8D0D351F28}" v="1424" dt="2022-05-24T22:09:42.404"/>
    <p1510:client id="{DEA03D07-4A5C-BB9E-4878-A1502DE985B0}" v="62" dt="2023-04-06T23:39:07.616"/>
    <p1510:client id="{E2B589E3-DB5A-DEDE-E98B-0EC2E5E3591D}" v="32" dt="2022-06-03T20:02:19.302"/>
    <p1510:client id="{FEEFFA5D-F964-B745-6105-5B3E40D90203}" v="28" dt="2022-05-24T22:15:55.3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83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microsoft.com/office/2015/10/relationships/revisionInfo" Target="revisionInfo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626AF-D335-47E7-8E6D-23533CBA828B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B8452AFB-E124-42B6-AB72-B6266903E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327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626AF-D335-47E7-8E6D-23533CBA828B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B8452AFB-E124-42B6-AB72-B6266903E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55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626AF-D335-47E7-8E6D-23533CBA828B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B8452AFB-E124-42B6-AB72-B6266903E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778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626AF-D335-47E7-8E6D-23533CBA828B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B8452AFB-E124-42B6-AB72-B6266903EF97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376127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626AF-D335-47E7-8E6D-23533CBA828B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B8452AFB-E124-42B6-AB72-B6266903E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6586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626AF-D335-47E7-8E6D-23533CBA828B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52AFB-E124-42B6-AB72-B6266903E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3224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626AF-D335-47E7-8E6D-23533CBA828B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52AFB-E124-42B6-AB72-B6266903E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412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626AF-D335-47E7-8E6D-23533CBA828B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52AFB-E124-42B6-AB72-B6266903E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9225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897626AF-D335-47E7-8E6D-23533CBA828B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B8452AFB-E124-42B6-AB72-B6266903E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5046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626AF-D335-47E7-8E6D-23533CBA828B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B8452AFB-E124-42B6-AB72-B6266903EF97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59CCE31-4AE6-4D71-91C9-0E480016760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17350" y="2541902"/>
            <a:ext cx="1707028" cy="170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3275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626AF-D335-47E7-8E6D-23533CBA828B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52AFB-E124-42B6-AB72-B6266903EF97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641EC8C3-98E7-43A8-B316-59B2C1D18D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643" y="691166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581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626AF-D335-47E7-8E6D-23533CBA828B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52AFB-E124-42B6-AB72-B6266903E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5811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626AF-D335-47E7-8E6D-23533CBA828B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B8452AFB-E124-42B6-AB72-B6266903EF97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B9C3C3EE-19D4-44B4-B925-A88A0C2C9A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606" y="2857500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4986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626AF-D335-47E7-8E6D-23533CBA828B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52AFB-E124-42B6-AB72-B6266903EF97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674EF411-7514-4126-8FFE-222051F130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643" y="691166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9400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626AF-D335-47E7-8E6D-23533CBA828B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52AFB-E124-42B6-AB72-B6266903EF97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76399E96-BA64-4188-BBA3-68F787F3B6C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643" y="691166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0732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626AF-D335-47E7-8E6D-23533CBA828B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52AFB-E124-42B6-AB72-B6266903EF97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DC3ABE5D-4162-4962-A5A2-549533AA88D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643" y="691166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2043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626AF-D335-47E7-8E6D-23533CBA828B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52AFB-E124-42B6-AB72-B6266903EF9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4574307F-3C2E-4BF3-9A9C-214CCB3F6A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643" y="691166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8634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626AF-D335-47E7-8E6D-23533CBA828B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52AFB-E124-42B6-AB72-B6266903EF97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B60786DE-DF4D-4C74-8F41-7F98A3963C3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643" y="691166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7593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626AF-D335-47E7-8E6D-23533CBA828B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52AFB-E124-42B6-AB72-B6266903EF97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B5DCD6A1-5AEA-48C4-BBDD-0F5CF90D760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643" y="691166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1707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626AF-D335-47E7-8E6D-23533CBA828B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B8452AFB-E124-42B6-AB72-B6266903EF97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D83952D2-A9B3-4E12-AC43-609C7B82D63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606" y="4659098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555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626AF-D335-47E7-8E6D-23533CBA828B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B8452AFB-E124-42B6-AB72-B6266903EF97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8AF83296-4843-463F-B5E0-B5E7F87F162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9455" y="4659404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5778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626AF-D335-47E7-8E6D-23533CBA828B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B8452AFB-E124-42B6-AB72-B6266903EF97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>
                <a:solidFill>
                  <a:schemeClr val="tx1"/>
                </a:solidFill>
                <a:effectLst/>
              </a:rPr>
              <a:t>”</a:t>
            </a:r>
          </a:p>
        </p:txBody>
      </p:sp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6084E998-F610-4240-A1E1-F843F91251A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606" y="4680587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612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626AF-D335-47E7-8E6D-23533CBA828B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B8452AFB-E124-42B6-AB72-B6266903E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4986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626AF-D335-47E7-8E6D-23533CBA828B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B8452AFB-E124-42B6-AB72-B6266903EF97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F81C8380-49DE-406B-A799-807CFC3F796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824" y="4680587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6586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626AF-D335-47E7-8E6D-23533CBA828B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52AFB-E124-42B6-AB72-B6266903EF97}" type="slidenum">
              <a:rPr lang="en-US" smtClean="0"/>
              <a:t>‹#›</a:t>
            </a:fld>
            <a:endParaRPr lang="en-US"/>
          </a:p>
        </p:txBody>
      </p:sp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3324E6FF-B7D5-4F09-A2C4-C4841571C4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643" y="691166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3224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626AF-D335-47E7-8E6D-23533CBA828B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52AFB-E124-42B6-AB72-B6266903EF97}" type="slidenum">
              <a:rPr lang="en-US" smtClean="0"/>
              <a:t>‹#›</a:t>
            </a:fld>
            <a:endParaRPr lang="en-US"/>
          </a:p>
        </p:txBody>
      </p:sp>
      <p:pic>
        <p:nvPicPr>
          <p:cNvPr id="28" name="Picture 27" descr="Logo&#10;&#10;Description automatically generated">
            <a:extLst>
              <a:ext uri="{FF2B5EF4-FFF2-40B4-BE49-F238E27FC236}">
                <a16:creationId xmlns:a16="http://schemas.microsoft.com/office/drawing/2014/main" id="{EA57CD9D-EC8D-40C1-A806-D0253E68BE9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643" y="691166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412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626AF-D335-47E7-8E6D-23533CBA828B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52AFB-E124-42B6-AB72-B6266903EF97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850C2288-0E01-4392-915A-F888CB12149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643" y="691166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9225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897626AF-D335-47E7-8E6D-23533CBA828B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B8452AFB-E124-42B6-AB72-B6266903EF97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2BDBA913-2693-483D-9531-75C8FB7C4C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094632" y="5372527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504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626AF-D335-47E7-8E6D-23533CBA828B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52AFB-E124-42B6-AB72-B6266903E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940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626AF-D335-47E7-8E6D-23533CBA828B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52AFB-E124-42B6-AB72-B6266903E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073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626AF-D335-47E7-8E6D-23533CBA828B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52AFB-E124-42B6-AB72-B6266903E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204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626AF-D335-47E7-8E6D-23533CBA828B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52AFB-E124-42B6-AB72-B6266903E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863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626AF-D335-47E7-8E6D-23533CBA828B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52AFB-E124-42B6-AB72-B6266903E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759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626AF-D335-47E7-8E6D-23533CBA828B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52AFB-E124-42B6-AB72-B6266903E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170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7626AF-D335-47E7-8E6D-23533CBA828B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452AFB-E124-42B6-AB72-B6266903E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8201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7626AF-D335-47E7-8E6D-23533CBA828B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452AFB-E124-42B6-AB72-B6266903E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8201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ECF6E53-BD29-4C0D-9AD3-3E1708826A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1" name="Rectangle 10">
              <a:extLst>
                <a:ext uri="{FF2B5EF4-FFF2-40B4-BE49-F238E27FC236}">
                  <a16:creationId xmlns:a16="http://schemas.microsoft.com/office/drawing/2014/main" id="{353D341A-76E2-4E18-9186-A23AB8AF90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ADD72CF-72AC-41C3-AC1A-1C864D311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51B680D3-33DA-4AED-8452-A96B49AAA8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4340981"/>
            <a:ext cx="8968085" cy="1660332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5433741"/>
            <a:ext cx="8133478" cy="41796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August Isernhagen</a:t>
            </a:r>
          </a:p>
          <a:p>
            <a:r>
              <a:rPr lang="en-US" sz="1200">
                <a:latin typeface="Arial"/>
                <a:cs typeface="Arial"/>
              </a:rPr>
              <a:t>Division Chief – Wildfire and Fuels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-1" b="16652"/>
          <a:stretch/>
        </p:blipFill>
        <p:spPr>
          <a:xfrm>
            <a:off x="20" y="10"/>
            <a:ext cx="8966180" cy="4198928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B854EE0-7215-4BC8-8518-42D6DB2065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4340981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170F728-C2F1-46CE-BA22-F8F0CDF9C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993754"/>
            <a:ext cx="8968085" cy="275942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12791CF-354A-4144-A3C0-4AC8978433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5993754"/>
            <a:ext cx="3080285" cy="27594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F470BF88-040D-40CC-9B16-1794E4EBF6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693" y="4315792"/>
            <a:ext cx="1703151" cy="17031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8296" y="4494107"/>
            <a:ext cx="8535504" cy="797592"/>
          </a:xfrm>
        </p:spPr>
        <p:txBody>
          <a:bodyPr>
            <a:noAutofit/>
          </a:bodyPr>
          <a:lstStyle/>
          <a:p>
            <a:r>
              <a:rPr lang="en-US" sz="4000">
                <a:latin typeface="Arial"/>
                <a:cs typeface="Arial"/>
              </a:rPr>
              <a:t>Defensible Space and Fire Behavior 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531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+mj-lt"/>
                <a:cs typeface="+mj-lt"/>
              </a:rPr>
              <a:t>Wildfire/Fuels Division - Equipment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2025069"/>
            <a:ext cx="5542158" cy="313741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u="sng" dirty="0">
                <a:latin typeface="Arial"/>
                <a:cs typeface="Calibri"/>
              </a:rPr>
              <a:t>Current Fleet</a:t>
            </a:r>
            <a:r>
              <a:rPr lang="en-US" sz="1800" dirty="0">
                <a:latin typeface="Arial"/>
                <a:cs typeface="Calibri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Arial"/>
                <a:cs typeface="Calibri"/>
              </a:rPr>
              <a:t>5 Type V Engines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Arial"/>
                <a:cs typeface="Calibri"/>
              </a:rPr>
              <a:t>2 Skid Steers with Mastication Attachments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Arial"/>
                <a:cs typeface="Calibri"/>
              </a:rPr>
              <a:t>2 Chip Trucks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Arial"/>
                <a:cs typeface="Calibri"/>
              </a:rPr>
              <a:t>2 Wheeled Chippers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Arial"/>
                <a:cs typeface="Calibri"/>
              </a:rPr>
              <a:t>1 Tracked Chipper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Arial"/>
                <a:cs typeface="Calibri"/>
              </a:rPr>
              <a:t>2 UTVs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Arial"/>
                <a:ea typeface="+mn-lt"/>
                <a:cs typeface="+mn-lt"/>
              </a:rPr>
              <a:t>1 Water Trailer</a:t>
            </a:r>
            <a:endParaRPr lang="en-US" sz="1800" dirty="0">
              <a:latin typeface="Arial"/>
              <a:cs typeface="Calibri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Arial"/>
                <a:cs typeface="Calibri"/>
              </a:rPr>
              <a:t>Assortment of Herbicide Application Equipment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Arial"/>
                <a:cs typeface="Calibri"/>
              </a:rPr>
              <a:t>Assortment of Trailers for Hauling Equipment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1800" dirty="0">
              <a:latin typeface="Arial"/>
              <a:cs typeface="Calibri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18" y="5093175"/>
            <a:ext cx="2314668" cy="17315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351" y="4542610"/>
            <a:ext cx="3036972" cy="22694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5E9E0F-FD4B-53BE-14B0-A28A91A173C6}"/>
              </a:ext>
            </a:extLst>
          </p:cNvPr>
          <p:cNvSpPr txBox="1"/>
          <p:nvPr/>
        </p:nvSpPr>
        <p:spPr>
          <a:xfrm>
            <a:off x="5560409" y="2018520"/>
            <a:ext cx="6316663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u="sng" dirty="0">
                <a:latin typeface="Arial"/>
                <a:cs typeface="Calibri"/>
              </a:rPr>
              <a:t>Currently Purchasing</a:t>
            </a:r>
          </a:p>
          <a:p>
            <a:pPr>
              <a:spcBef>
                <a:spcPts val="0"/>
              </a:spcBef>
            </a:pPr>
            <a:r>
              <a:rPr lang="en-US" sz="1800" dirty="0">
                <a:latin typeface="Arial"/>
                <a:cs typeface="Calibri"/>
              </a:rPr>
              <a:t>1 F-250 for FMO Position</a:t>
            </a:r>
          </a:p>
          <a:p>
            <a:pPr>
              <a:spcBef>
                <a:spcPts val="0"/>
              </a:spcBef>
            </a:pPr>
            <a:r>
              <a:rPr lang="en-US" sz="1800" dirty="0">
                <a:latin typeface="Arial"/>
                <a:cs typeface="Calibri"/>
              </a:rPr>
              <a:t>1 F-350 for Crew Boss Position</a:t>
            </a:r>
          </a:p>
          <a:p>
            <a:pPr>
              <a:spcBef>
                <a:spcPts val="0"/>
              </a:spcBef>
            </a:pPr>
            <a:r>
              <a:rPr lang="en-US" sz="1800" dirty="0">
                <a:latin typeface="Arial"/>
                <a:cs typeface="Calibri"/>
              </a:rPr>
              <a:t>2 F-550s for Equipment Operator Positions</a:t>
            </a:r>
          </a:p>
          <a:p>
            <a:pPr>
              <a:spcBef>
                <a:spcPts val="0"/>
              </a:spcBef>
            </a:pPr>
            <a:endParaRPr lang="en-US" b="1" dirty="0">
              <a:latin typeface="Arial"/>
              <a:cs typeface="Calibri"/>
            </a:endParaRPr>
          </a:p>
          <a:p>
            <a:pPr>
              <a:spcBef>
                <a:spcPts val="0"/>
              </a:spcBef>
            </a:pPr>
            <a:endParaRPr lang="en-US" dirty="0">
              <a:latin typeface="Arial"/>
              <a:cs typeface="Calibri"/>
            </a:endParaRPr>
          </a:p>
          <a:p>
            <a:pPr>
              <a:spcBef>
                <a:spcPts val="0"/>
              </a:spcBef>
            </a:pPr>
            <a:endParaRPr lang="en-US" sz="1800" dirty="0">
              <a:latin typeface="Arial"/>
              <a:cs typeface="Calibri"/>
            </a:endParaRPr>
          </a:p>
          <a:p>
            <a:pPr>
              <a:spcBef>
                <a:spcPts val="0"/>
              </a:spcBef>
              <a:buFont typeface="Wingdings" panose="020B0604020202020204" pitchFamily="34" charset="0"/>
              <a:buChar char="v"/>
            </a:pPr>
            <a:r>
              <a:rPr lang="en-US" sz="1400" dirty="0">
                <a:solidFill>
                  <a:schemeClr val="bg1"/>
                </a:solidFill>
                <a:latin typeface="Arial"/>
                <a:cs typeface="Calibri"/>
              </a:rPr>
              <a:t>Approximately 1.5 Million Dollars in Equipment.</a:t>
            </a:r>
          </a:p>
          <a:p>
            <a:pPr>
              <a:spcBef>
                <a:spcPts val="0"/>
              </a:spcBef>
              <a:buFont typeface="Wingdings" panose="020B0604020202020204" pitchFamily="34" charset="0"/>
              <a:buChar char="v"/>
            </a:pPr>
            <a:r>
              <a:rPr lang="en-US" sz="1400" dirty="0">
                <a:solidFill>
                  <a:schemeClr val="bg1"/>
                </a:solidFill>
                <a:latin typeface="Arial"/>
                <a:cs typeface="Calibri"/>
              </a:rPr>
              <a:t>Additional Volunteer and Station Equipment.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C1D2CD-3CF1-5335-612A-595DCF4781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1071" y="5093174"/>
            <a:ext cx="2536163" cy="17315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CC2C3E1-F60A-349B-CA31-88358D7F76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8660" y="4530017"/>
            <a:ext cx="3140081" cy="229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093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Questions/Open Discussion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7D34002-4B71-47F3-BE88-ECF413156C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643" y="691166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935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32" y="2067381"/>
            <a:ext cx="5793638" cy="462686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u="sng" dirty="0">
                <a:latin typeface="Arial"/>
                <a:cs typeface="Arial"/>
              </a:rPr>
              <a:t>Chief Isernhagen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</a:pPr>
            <a:r>
              <a:rPr lang="en-US" sz="1800" dirty="0">
                <a:latin typeface="Arial"/>
                <a:cs typeface="Arial"/>
              </a:rPr>
              <a:t>4th generation Nevadan.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</a:pPr>
            <a:r>
              <a:rPr lang="en-US" sz="1800" dirty="0">
                <a:latin typeface="Arial"/>
                <a:cs typeface="Arial"/>
              </a:rPr>
              <a:t>Grew up and still live in Washoe Valley with my wife and five (yes 5) children.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</a:pPr>
            <a:r>
              <a:rPr lang="en-US" sz="1800" dirty="0">
                <a:latin typeface="Arial"/>
                <a:cs typeface="Arial"/>
              </a:rPr>
              <a:t>Began in the natural resource management field in 2000.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</a:pPr>
            <a:r>
              <a:rPr lang="en-US" sz="1800" dirty="0">
                <a:latin typeface="Arial"/>
                <a:cs typeface="Arial"/>
              </a:rPr>
              <a:t>Started in the wildland fire field in 2003.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</a:pPr>
            <a:r>
              <a:rPr lang="en-US" sz="1800" dirty="0">
                <a:latin typeface="Arial"/>
                <a:cs typeface="Arial"/>
              </a:rPr>
              <a:t>Grunt by trade and came up through the ranks on hand crews, engines, and helicopters.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</a:pPr>
            <a:r>
              <a:rPr lang="en-US" sz="1800" dirty="0">
                <a:latin typeface="Arial"/>
                <a:cs typeface="Arial"/>
              </a:rPr>
              <a:t>Volunteered in "all risk" for two years.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</a:pPr>
            <a:r>
              <a:rPr lang="en-US" sz="1800" dirty="0">
                <a:latin typeface="Arial"/>
                <a:cs typeface="Arial"/>
              </a:rPr>
              <a:t>Bachelor's degree in Forest Management with a minor in Rangeland Ecology.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</a:pPr>
            <a:r>
              <a:rPr lang="en-US" sz="1800" dirty="0">
                <a:latin typeface="Arial"/>
                <a:cs typeface="Arial"/>
              </a:rPr>
              <a:t>Master's degree in Public Administration and Policy.</a:t>
            </a:r>
            <a:r>
              <a:rPr lang="en-US" sz="1800" b="1" dirty="0">
                <a:latin typeface="Arial"/>
                <a:cs typeface="Arial"/>
              </a:rPr>
              <a:t>  </a:t>
            </a:r>
            <a:r>
              <a:rPr lang="en-US" sz="2000" b="1" dirty="0">
                <a:latin typeface="Arial"/>
                <a:cs typeface="Arial"/>
              </a:rPr>
              <a:t> </a:t>
            </a:r>
          </a:p>
          <a:p>
            <a:pPr marL="0" indent="127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 dirty="0">
                <a:latin typeface="Arial"/>
                <a:cs typeface="Arial"/>
              </a:rPr>
              <a:t>     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b="1" dirty="0">
              <a:latin typeface="Arial"/>
              <a:cs typeface="Arial"/>
            </a:endParaRP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1088324E-D6EC-46E7-8D00-56BD5485C7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643" y="691166"/>
            <a:ext cx="1143000" cy="1143000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E824C286-3130-98D7-7EB7-97E2D2EE5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2957" y="2037773"/>
            <a:ext cx="3570864" cy="2153227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E7D9A316-D03A-BE1A-CE4F-1A472F33D2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4182" y="4256362"/>
            <a:ext cx="1790700" cy="2552700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4E7B8829-FD91-CC86-36C4-113E039A5C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1395" y="2040371"/>
            <a:ext cx="2104193" cy="2710430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0EE201E6-6FDB-E59B-B44E-9976E6CA32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1395" y="4808801"/>
            <a:ext cx="3574472" cy="200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602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en-US"/>
              <a:t>Defensible Space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33" y="2067381"/>
            <a:ext cx="6631710" cy="462686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b="1" u="sng" dirty="0">
                <a:latin typeface="Arial"/>
                <a:cs typeface="Arial"/>
              </a:rPr>
              <a:t>Cold Hard Truths – Chief </a:t>
            </a:r>
            <a:r>
              <a:rPr lang="en-US" sz="1800" b="1" u="sng" dirty="0" err="1">
                <a:latin typeface="Arial"/>
                <a:cs typeface="Arial"/>
              </a:rPr>
              <a:t>Isernhagen's</a:t>
            </a:r>
            <a:r>
              <a:rPr lang="en-US" sz="1800" b="1" u="sng" dirty="0">
                <a:latin typeface="Arial"/>
                <a:cs typeface="Arial"/>
              </a:rPr>
              <a:t> Opinion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Arial"/>
                <a:cs typeface="Arial"/>
              </a:rPr>
              <a:t>It is not a matter of "if" a piece of ground burns, but "when".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Arial"/>
                <a:cs typeface="Arial"/>
              </a:rPr>
              <a:t>Something is better than nothing, but nothing is perfect.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Arial"/>
                <a:cs typeface="Arial"/>
              </a:rPr>
              <a:t>Fire frequency and intensity - it's our fault.</a:t>
            </a:r>
          </a:p>
          <a:p>
            <a:pPr marL="575945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800" dirty="0">
                <a:latin typeface="Arial"/>
                <a:cs typeface="Arial"/>
              </a:rPr>
              <a:t>Most wildland fires are started by humans.</a:t>
            </a:r>
          </a:p>
          <a:p>
            <a:pPr marL="575945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800" dirty="0">
                <a:latin typeface="Arial"/>
                <a:cs typeface="Arial"/>
              </a:rPr>
              <a:t>Fire isn't an issue until we build where it burns.</a:t>
            </a:r>
          </a:p>
          <a:p>
            <a:pPr marL="575945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800" dirty="0">
                <a:latin typeface="Arial"/>
                <a:cs typeface="Arial"/>
              </a:rPr>
              <a:t>The "Big Four" we created*.</a:t>
            </a:r>
          </a:p>
          <a:p>
            <a:pPr marL="687070" indent="-226695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en-US" sz="1800" dirty="0">
                <a:latin typeface="Arial"/>
                <a:cs typeface="Arial"/>
              </a:rPr>
              <a:t>Irresponsible use of natural resources.</a:t>
            </a:r>
          </a:p>
          <a:p>
            <a:pPr marL="687070" indent="-226695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en-US" sz="1800" dirty="0">
                <a:latin typeface="Arial"/>
                <a:cs typeface="Arial"/>
              </a:rPr>
              <a:t>Elimination of fire from the land.</a:t>
            </a:r>
          </a:p>
          <a:p>
            <a:pPr marL="687070" indent="-226695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en-US" sz="1800" dirty="0">
                <a:latin typeface="Arial"/>
                <a:cs typeface="Arial"/>
              </a:rPr>
              <a:t>Introduction of invasive species.</a:t>
            </a:r>
          </a:p>
          <a:p>
            <a:pPr marL="687070" indent="-226695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en-US" sz="1800" dirty="0">
                <a:latin typeface="Arial"/>
                <a:cs typeface="Arial"/>
              </a:rPr>
              <a:t>Human contribution to climate change.</a:t>
            </a:r>
          </a:p>
          <a:p>
            <a:pPr marL="460375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>
              <a:latin typeface="Arial"/>
              <a:cs typeface="Arial"/>
            </a:endParaRPr>
          </a:p>
          <a:p>
            <a:pPr marL="460375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>
              <a:latin typeface="Arial"/>
              <a:cs typeface="Arial"/>
            </a:endParaRPr>
          </a:p>
          <a:p>
            <a:pPr marL="460375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Arial"/>
                <a:cs typeface="Arial"/>
              </a:rPr>
              <a:t>The first three can be mitigated through fuels</a:t>
            </a:r>
          </a:p>
          <a:p>
            <a:pPr marL="226695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latin typeface="Arial"/>
                <a:cs typeface="Arial"/>
              </a:rPr>
              <a:t>management (defensible space).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 dirty="0">
                <a:latin typeface="Arial"/>
                <a:cs typeface="Arial"/>
              </a:rPr>
              <a:t>          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 dirty="0">
                <a:latin typeface="Arial"/>
                <a:cs typeface="Arial"/>
              </a:rPr>
              <a:t>     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b="1" dirty="0">
              <a:latin typeface="Arial"/>
              <a:cs typeface="Arial"/>
            </a:endParaRP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1088324E-D6EC-46E7-8D00-56BD5485C7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643" y="691166"/>
            <a:ext cx="1143000" cy="11430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D074FCE9-D347-80DC-B196-7A17B6E70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6919" y="4627777"/>
            <a:ext cx="2776183" cy="2066470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B47170E7-DB01-6E0E-4C9D-4D8F56C113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9276" y="2067379"/>
            <a:ext cx="3187391" cy="2380577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A63073AE-21C1-5285-22DA-A62D7CE739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8009" y="4627777"/>
            <a:ext cx="2776183" cy="2088157"/>
          </a:xfrm>
          <a:prstGeom prst="rect">
            <a:avLst/>
          </a:prstGeom>
        </p:spPr>
      </p:pic>
      <p:pic>
        <p:nvPicPr>
          <p:cNvPr id="3074" name="Picture 2" descr="Biogeochemical Cycles | Center for Science Education">
            <a:extLst>
              <a:ext uri="{FF2B5EF4-FFF2-40B4-BE49-F238E27FC236}">
                <a16:creationId xmlns:a16="http://schemas.microsoft.com/office/drawing/2014/main" id="{16D25FD8-C115-E421-57EC-A6627A860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919" y="2067379"/>
            <a:ext cx="2412561" cy="2412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51698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en-US"/>
              <a:t>Defensible Space - Continued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32" y="2067381"/>
            <a:ext cx="5771006" cy="306080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u="sng" dirty="0">
                <a:latin typeface="Arial"/>
                <a:cs typeface="Arial"/>
              </a:rPr>
              <a:t>International Wildland Urban Interface Code</a:t>
            </a:r>
            <a:endParaRPr lang="en-US" sz="20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0188" indent="-230188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800" dirty="0">
                <a:latin typeface="Arial"/>
                <a:cs typeface="Arial"/>
              </a:rPr>
              <a:t>Only "requirements" pertaining to Defensible Space.</a:t>
            </a:r>
          </a:p>
          <a:p>
            <a:pPr marL="230188" indent="-230188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800" dirty="0">
                <a:latin typeface="Arial"/>
                <a:cs typeface="Arial"/>
              </a:rPr>
              <a:t>Broadly written addresses tree spacing, fuels and defensible space based on "hazard rating“.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6263" indent="-342900">
              <a:lnSpc>
                <a:spcPct val="100000"/>
              </a:lnSpc>
              <a:spcBef>
                <a:spcPts val="0"/>
              </a:spcBef>
              <a:buFontTx/>
              <a:buChar char="‒"/>
            </a:pPr>
            <a:r>
              <a:rPr lang="en-US" sz="1800" dirty="0">
                <a:latin typeface="Arial"/>
                <a:cs typeface="Arial"/>
              </a:rPr>
              <a:t>Moderate = 30 ft.</a:t>
            </a:r>
          </a:p>
          <a:p>
            <a:pPr marL="576263" indent="-342900">
              <a:lnSpc>
                <a:spcPct val="100000"/>
              </a:lnSpc>
              <a:spcBef>
                <a:spcPts val="0"/>
              </a:spcBef>
              <a:buFontTx/>
              <a:buChar char="‒"/>
            </a:pPr>
            <a:r>
              <a:rPr lang="en-US" sz="1800" dirty="0">
                <a:latin typeface="Arial"/>
                <a:cs typeface="Arial"/>
              </a:rPr>
              <a:t>High = 50 ft.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6263" indent="-342900">
              <a:lnSpc>
                <a:spcPct val="100000"/>
              </a:lnSpc>
              <a:spcBef>
                <a:spcPts val="0"/>
              </a:spcBef>
              <a:buFontTx/>
              <a:buChar char="‒"/>
            </a:pPr>
            <a:r>
              <a:rPr lang="en-US" sz="1800" dirty="0">
                <a:latin typeface="Arial"/>
                <a:cs typeface="Arial"/>
              </a:rPr>
              <a:t>Extreme = 100 ft.</a:t>
            </a:r>
          </a:p>
          <a:p>
            <a:pPr marL="461963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1088324E-D6EC-46E7-8D00-56BD5485C7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643" y="691166"/>
            <a:ext cx="1143000" cy="1143000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6115CE67-48B1-F754-A6DA-4CFF462317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7918" y="4653872"/>
            <a:ext cx="1999333" cy="1999333"/>
          </a:xfrm>
          <a:prstGeom prst="rect">
            <a:avLst/>
          </a:prstGeom>
        </p:spPr>
      </p:pic>
      <p:pic>
        <p:nvPicPr>
          <p:cNvPr id="7" name="Picture 8" descr="Defensible space.png">
            <a:extLst>
              <a:ext uri="{FF2B5EF4-FFF2-40B4-BE49-F238E27FC236}">
                <a16:creationId xmlns:a16="http://schemas.microsoft.com/office/drawing/2014/main" id="{827C53F1-AE9F-5978-D584-E37FC66DB4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2330" y="2203584"/>
            <a:ext cx="6424338" cy="23118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B22B82-7C47-870B-75F2-70764CBEF677}"/>
              </a:ext>
            </a:extLst>
          </p:cNvPr>
          <p:cNvSpPr txBox="1"/>
          <p:nvPr/>
        </p:nvSpPr>
        <p:spPr>
          <a:xfrm>
            <a:off x="5722330" y="4839495"/>
            <a:ext cx="5846680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75" indent="-31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u="sng" dirty="0">
                <a:latin typeface="Arial"/>
                <a:cs typeface="Arial"/>
              </a:rPr>
              <a:t>Living With Fire Recommendations</a:t>
            </a:r>
          </a:p>
          <a:p>
            <a:pPr marL="3175" indent="-3175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Arial"/>
                <a:cs typeface="Arial"/>
              </a:rPr>
              <a:t>Zone 0 = 0-5 ft. = Nothing flammable</a:t>
            </a:r>
          </a:p>
          <a:p>
            <a:pPr marL="3175" indent="-3175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Arial"/>
                <a:cs typeface="Arial"/>
              </a:rPr>
              <a:t>Zone 1 = 5-30 ft. = "Lean, Clean and Green"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175" indent="-3175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Arial"/>
                <a:cs typeface="Arial"/>
              </a:rPr>
              <a:t>Zone 2 = 30-100 ft. = Thinned natural vegetation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4647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en-US"/>
              <a:t>Defensible Space - Continued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625" y="2058089"/>
            <a:ext cx="5283627" cy="458969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u="sng" dirty="0">
                <a:latin typeface="Arial"/>
                <a:cs typeface="Arial"/>
              </a:rPr>
              <a:t>Outside 100 ft</a:t>
            </a:r>
            <a:r>
              <a:rPr lang="en-US" sz="2000" u="sng" dirty="0">
                <a:latin typeface="Arial"/>
                <a:cs typeface="Arial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Arial"/>
                <a:cs typeface="Times New Roman"/>
              </a:rPr>
              <a:t>Fuels thinned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Arial"/>
                <a:cs typeface="Times New Roman"/>
              </a:rPr>
              <a:t>Balanced approach considering other concerns</a:t>
            </a:r>
          </a:p>
          <a:p>
            <a:pPr marL="46164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–"/>
            </a:pPr>
            <a:r>
              <a:rPr lang="en-US" sz="1800" dirty="0">
                <a:latin typeface="Arial"/>
                <a:cs typeface="Times New Roman"/>
              </a:rPr>
              <a:t>Invasive Species</a:t>
            </a:r>
          </a:p>
          <a:p>
            <a:pPr marL="46164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–"/>
            </a:pPr>
            <a:r>
              <a:rPr lang="en-US" sz="1800" dirty="0">
                <a:latin typeface="Arial"/>
                <a:cs typeface="Times New Roman"/>
              </a:rPr>
              <a:t>Threatened and Endangered Species</a:t>
            </a:r>
          </a:p>
          <a:p>
            <a:pPr marL="46164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–"/>
            </a:pPr>
            <a:r>
              <a:rPr lang="en-US" sz="1800" dirty="0">
                <a:latin typeface="Arial"/>
                <a:cs typeface="Times New Roman"/>
              </a:rPr>
              <a:t>Wildlife Habitat</a:t>
            </a:r>
          </a:p>
          <a:p>
            <a:pPr marL="46164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–"/>
            </a:pPr>
            <a:r>
              <a:rPr lang="en-US" sz="1800" dirty="0">
                <a:latin typeface="Arial"/>
                <a:cs typeface="Times New Roman"/>
              </a:rPr>
              <a:t>Erosion Issues</a:t>
            </a:r>
            <a:endParaRPr lang="en-US" dirty="0"/>
          </a:p>
          <a:p>
            <a:pPr marL="46164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–"/>
            </a:pPr>
            <a:r>
              <a:rPr lang="en-US" sz="1800" dirty="0">
                <a:latin typeface="Arial"/>
                <a:cs typeface="Times New Roman"/>
              </a:rPr>
              <a:t>Soil Compaction</a:t>
            </a:r>
          </a:p>
          <a:p>
            <a:pPr marL="46164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–"/>
            </a:pPr>
            <a:r>
              <a:rPr lang="en-US" sz="1800" dirty="0">
                <a:latin typeface="Arial"/>
                <a:cs typeface="Times New Roman"/>
              </a:rPr>
              <a:t>Aesthetics</a:t>
            </a:r>
          </a:p>
          <a:p>
            <a:pPr marL="46164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–"/>
            </a:pPr>
            <a:r>
              <a:rPr lang="en-US" sz="1800" dirty="0">
                <a:latin typeface="Arial"/>
                <a:cs typeface="Times New Roman"/>
              </a:rPr>
              <a:t>Historic and Cultural Values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latin typeface="Arial"/>
                <a:cs typeface="Arial"/>
              </a:rPr>
              <a:t>     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>
              <a:latin typeface="Arial"/>
              <a:cs typeface="Arial"/>
            </a:endParaRP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1088324E-D6EC-46E7-8D00-56BD5485C7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643" y="691166"/>
            <a:ext cx="1143000" cy="11430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87EF60E9-B02F-DA12-93F4-AC159713ED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0262" y="2347273"/>
            <a:ext cx="6947114" cy="390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709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en-US"/>
              <a:t>Fire Behavior Factors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82" y="1991833"/>
            <a:ext cx="3481231" cy="209209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u="sng" dirty="0">
                <a:latin typeface="Arial"/>
                <a:cs typeface="Arial"/>
              </a:rPr>
              <a:t>General (Fire Triangle)</a:t>
            </a:r>
          </a:p>
          <a:p>
            <a:pPr marL="227013" indent="-227013"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Arial"/>
                <a:cs typeface="Arial"/>
              </a:rPr>
              <a:t>Heat</a:t>
            </a:r>
          </a:p>
          <a:p>
            <a:pPr marL="227013" indent="-227013"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Arial"/>
                <a:cs typeface="Arial"/>
              </a:rPr>
              <a:t>Fuel</a:t>
            </a:r>
          </a:p>
          <a:p>
            <a:pPr marL="227013" indent="-227013"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Arial"/>
                <a:cs typeface="Arial"/>
              </a:rPr>
              <a:t>Oxygen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1088324E-D6EC-46E7-8D00-56BD5485C7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643" y="691166"/>
            <a:ext cx="1143000" cy="1143000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06F123A9-FA73-26E7-29FE-E12F872B6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7027" y="2104955"/>
            <a:ext cx="5302250" cy="463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5166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en-US"/>
              <a:t>Fire Behavior Factors - Continued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415" y="1999584"/>
            <a:ext cx="5835192" cy="481361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u="sng" dirty="0">
                <a:latin typeface="Arial"/>
                <a:cs typeface="Arial"/>
              </a:rPr>
              <a:t>Wildland Specific (Wildland Triangle)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Topography</a:t>
            </a:r>
          </a:p>
          <a:p>
            <a:pPr marL="574675" lvl="1" indent="-225425">
              <a:lnSpc>
                <a:spcPct val="100000"/>
              </a:lnSpc>
              <a:spcBef>
                <a:spcPts val="0"/>
              </a:spcBef>
              <a:buFontTx/>
              <a:buChar char="‒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Shape</a:t>
            </a:r>
          </a:p>
          <a:p>
            <a:pPr marL="574675" lvl="1" indent="-225425">
              <a:lnSpc>
                <a:spcPct val="100000"/>
              </a:lnSpc>
              <a:spcBef>
                <a:spcPts val="0"/>
              </a:spcBef>
              <a:buFontTx/>
              <a:buChar char="‒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Aspect</a:t>
            </a:r>
          </a:p>
          <a:p>
            <a:pPr marL="574675" lvl="1" indent="-225425">
              <a:lnSpc>
                <a:spcPct val="100000"/>
              </a:lnSpc>
              <a:spcBef>
                <a:spcPts val="0"/>
              </a:spcBef>
              <a:buFontTx/>
              <a:buChar char="‒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Slope</a:t>
            </a:r>
          </a:p>
          <a:p>
            <a:pPr marL="574675" lvl="1" indent="-225425">
              <a:lnSpc>
                <a:spcPct val="100000"/>
              </a:lnSpc>
              <a:spcBef>
                <a:spcPts val="0"/>
              </a:spcBef>
              <a:buFontTx/>
              <a:buChar char="‒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Elevation</a:t>
            </a:r>
          </a:p>
          <a:p>
            <a:pPr marL="285750" lvl="1" indent="-285750"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Fuel</a:t>
            </a:r>
          </a:p>
          <a:p>
            <a:pPr marL="574675" lvl="1" indent="-2349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Live Fuel Moisture</a:t>
            </a:r>
          </a:p>
          <a:p>
            <a:pPr marL="574675" lvl="1" indent="-2349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Dead Fuel Moisture</a:t>
            </a:r>
          </a:p>
          <a:p>
            <a:pPr marL="574675" lvl="1" indent="-2349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Continuity (horizontal and vertical)</a:t>
            </a:r>
          </a:p>
          <a:p>
            <a:pPr marL="574675" lvl="1" indent="-2349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Amount and size</a:t>
            </a:r>
          </a:p>
          <a:p>
            <a:pPr marL="285750" lvl="1" indent="-285750"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Weather</a:t>
            </a:r>
          </a:p>
          <a:p>
            <a:pPr marL="574675" lvl="1" indent="-2349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Temperature</a:t>
            </a:r>
          </a:p>
          <a:p>
            <a:pPr marL="574675" lvl="1" indent="-2349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Relative Humidity</a:t>
            </a:r>
          </a:p>
          <a:p>
            <a:pPr marL="574675" lvl="1" indent="-2349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Atmospheric Stability</a:t>
            </a:r>
          </a:p>
          <a:p>
            <a:pPr marL="574675" lvl="1" indent="-2349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Wind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1088324E-D6EC-46E7-8D00-56BD5485C7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643" y="691166"/>
            <a:ext cx="1143000" cy="1143000"/>
          </a:xfrm>
          <a:prstGeom prst="rect">
            <a:avLst/>
          </a:prstGeom>
        </p:spPr>
      </p:pic>
      <p:pic>
        <p:nvPicPr>
          <p:cNvPr id="1026" name="Picture 2" descr="Module 3: Fire Behavior">
            <a:extLst>
              <a:ext uri="{FF2B5EF4-FFF2-40B4-BE49-F238E27FC236}">
                <a16:creationId xmlns:a16="http://schemas.microsoft.com/office/drawing/2014/main" id="{91818F5C-0E85-ACA0-8963-58AB29E04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633" y="2071894"/>
            <a:ext cx="6233351" cy="4668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5006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/>
              <a:t>Weather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50" y="1976842"/>
            <a:ext cx="5967698" cy="255745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u="sng" dirty="0">
                <a:latin typeface="Arial"/>
                <a:cs typeface="Arial"/>
              </a:rPr>
              <a:t>Wind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Arial"/>
                <a:cs typeface="Arial"/>
              </a:rPr>
              <a:t>Biggest driver of wildland fire.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Arial"/>
                <a:cs typeface="Arial"/>
              </a:rPr>
              <a:t>Unusual fire behavior in Western Nevada due to Washoe Zephyr and cold front passage.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Arial"/>
                <a:cs typeface="Arial"/>
              </a:rPr>
              <a:t>Responsible for nearly every catastrophic fire over the last 20+ years (100 + homes lost in five fires).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Arial"/>
                <a:cs typeface="Arial"/>
              </a:rPr>
              <a:t>Relates to defensible space regarding where work is done and how much fuel is removed.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dirty="0">
                <a:latin typeface="Arial"/>
                <a:cs typeface="Arial"/>
              </a:rPr>
              <a:t>     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7D34002-4B71-47F3-BE88-ECF413156C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643" y="691166"/>
            <a:ext cx="1143000" cy="1143000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486AAF00-AA54-4889-8E15-81B9D71B8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2427" y="2056189"/>
            <a:ext cx="2438362" cy="1387144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1EDA3BAD-DF67-4A30-84EB-14073FD704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4226" y="2091314"/>
            <a:ext cx="2383764" cy="1384675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4BAA323B-9731-493E-A885-C97A6D7D8D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8235" y="3570432"/>
            <a:ext cx="2446015" cy="3180533"/>
          </a:xfrm>
          <a:prstGeom prst="rect">
            <a:avLst/>
          </a:prstGeom>
        </p:spPr>
      </p:pic>
      <p:pic>
        <p:nvPicPr>
          <p:cNvPr id="7" name="Picture 7" descr="Map&#10;&#10;Description automatically generated">
            <a:extLst>
              <a:ext uri="{FF2B5EF4-FFF2-40B4-BE49-F238E27FC236}">
                <a16:creationId xmlns:a16="http://schemas.microsoft.com/office/drawing/2014/main" id="{7CBC90B4-BE64-4504-BA06-51164CA146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4226" y="3597069"/>
            <a:ext cx="2402468" cy="1402491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F6C45E73-47C2-227B-D927-E53BB2D694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60" y="4989706"/>
            <a:ext cx="2648715" cy="1761259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CBE1DCA5-3C2C-79B4-ABE0-6E69EE1B50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8368" y="5042027"/>
            <a:ext cx="2625320" cy="1754611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3A19BBFC-E3B4-97FF-F208-7BB6CB8A28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71655" y="5052500"/>
            <a:ext cx="2402468" cy="1754611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CB3AF556-AB9A-3BC0-EE29-15F1A6DB91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63653" y="5080406"/>
            <a:ext cx="1688811" cy="171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7928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en-US" dirty="0"/>
              <a:t>Wildfire/Fuels Division - Personnel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20486"/>
            <a:ext cx="6466788" cy="1852054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Arial"/>
                <a:cs typeface="Arial"/>
              </a:rPr>
              <a:t>Division Chief Wildfire/Fuels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Arial"/>
                <a:cs typeface="Arial"/>
              </a:rPr>
              <a:t>Six Squads of Five Personnel (30 Total)</a:t>
            </a:r>
          </a:p>
          <a:p>
            <a:pPr marL="226695" indent="-226695"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Arial"/>
                <a:cs typeface="Arial"/>
              </a:rPr>
              <a:t>Three Heavy Equipment Operators </a:t>
            </a:r>
          </a:p>
          <a:p>
            <a:pPr marL="226695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latin typeface="Arial"/>
                <a:cs typeface="Arial"/>
              </a:rPr>
              <a:t>(Bull Dozers, Masticators, Tracked Chipper)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Arial"/>
                <a:cs typeface="Arial"/>
              </a:rPr>
              <a:t>Two Crew Bosses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rgbClr val="FFFFFF"/>
                </a:solidFill>
                <a:latin typeface="Arial"/>
                <a:cs typeface="Arial"/>
              </a:rPr>
              <a:t>One Fire Management Officer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rgbClr val="FFFFFF"/>
                </a:solidFill>
                <a:latin typeface="Arial"/>
                <a:cs typeface="Arial"/>
              </a:rPr>
              <a:t>One Wildland Urban Interface Community Coordinator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400" u="sng" dirty="0">
                <a:solidFill>
                  <a:schemeClr val="bg1"/>
                </a:solidFill>
                <a:latin typeface="Arial"/>
                <a:cs typeface="Arial"/>
              </a:rPr>
              <a:t>25 Total Wildfire Fuels Division Personnel, not including additional Station and Volunteer personnel.</a:t>
            </a:r>
            <a:endParaRPr lang="en-US" sz="1400" dirty="0">
              <a:solidFill>
                <a:schemeClr val="bg1"/>
              </a:solidFill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F3D92A73-9223-4A65-8527-93D0D06ED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5393" y="3648173"/>
            <a:ext cx="5383854" cy="3021781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09B3B003-67D1-59C0-0C3F-3E8A94F62A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1824" y="4214724"/>
            <a:ext cx="3258045" cy="245523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947AA83A-4EB4-C3B5-9346-A39CF25888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345" y="4214724"/>
            <a:ext cx="3179955" cy="245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678385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FR PowerPoint Template" id="{EBE27538-6D2C-4331-8025-89D2764C4997}" vid="{61D194F2-C2CC-411E-B406-054C9739DDB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1036</TotalTime>
  <Words>588</Words>
  <Application>Microsoft Office PowerPoint</Application>
  <PresentationFormat>Widescreen</PresentationFormat>
  <Paragraphs>119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Berlin</vt:lpstr>
      <vt:lpstr>Berlin</vt:lpstr>
      <vt:lpstr>Defensible Space and Fire Behavior </vt:lpstr>
      <vt:lpstr>Introduction</vt:lpstr>
      <vt:lpstr>Defensible Space</vt:lpstr>
      <vt:lpstr>Defensible Space - Continued</vt:lpstr>
      <vt:lpstr>Defensible Space - Continued</vt:lpstr>
      <vt:lpstr>Fire Behavior Factors</vt:lpstr>
      <vt:lpstr>Fire Behavior Factors - Continued</vt:lpstr>
      <vt:lpstr>Weather</vt:lpstr>
      <vt:lpstr>Wildfire/Fuels Division - Personnel</vt:lpstr>
      <vt:lpstr>Wildfire/Fuels Division - Equipment</vt:lpstr>
      <vt:lpstr>Questions/Open Discussion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Fire Behavior, Fuels, and Prevention</dc:title>
  <dc:creator>Francis, Sandy</dc:creator>
  <cp:lastModifiedBy>Francis, Sandy</cp:lastModifiedBy>
  <cp:revision>35</cp:revision>
  <dcterms:created xsi:type="dcterms:W3CDTF">2021-01-26T23:51:52Z</dcterms:created>
  <dcterms:modified xsi:type="dcterms:W3CDTF">2023-04-06T23:39:15Z</dcterms:modified>
</cp:coreProperties>
</file>