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256" r:id="rId5"/>
    <p:sldId id="299" r:id="rId6"/>
    <p:sldId id="286" r:id="rId7"/>
    <p:sldId id="289" r:id="rId8"/>
    <p:sldId id="291" r:id="rId9"/>
    <p:sldId id="290" r:id="rId10"/>
    <p:sldId id="284" r:id="rId11"/>
    <p:sldId id="294" r:id="rId12"/>
    <p:sldId id="268" r:id="rId13"/>
    <p:sldId id="272" r:id="rId14"/>
    <p:sldId id="274" r:id="rId15"/>
    <p:sldId id="300" r:id="rId16"/>
    <p:sldId id="277" r:id="rId17"/>
    <p:sldId id="288" r:id="rId18"/>
    <p:sldId id="306" r:id="rId19"/>
    <p:sldId id="303" r:id="rId20"/>
    <p:sldId id="305" r:id="rId21"/>
    <p:sldId id="301" r:id="rId22"/>
    <p:sldId id="302" r:id="rId23"/>
    <p:sldId id="261" r:id="rId24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404AA08-22F8-4B27-5B18-6E9B44DB8D90}" name="Searcy, Dana" initials="SD" userId="S::dsearcy@washoecounty.gov::0dffaf84-94f7-4ccb-8373-400ae3dd0736" providerId="AD"/>
  <p188:author id="{EB40E109-221B-A0CB-8FA1-7A6A0FEBCC6B}" name="Andreasen, Joshua" initials="AJ" userId="S::JAndreasen@washoecounty.gov::306d1e8f-45c1-4827-94b8-9c775b2ff6d7" providerId="AD"/>
  <p188:author id="{8103665C-5D12-E975-4FFA-68ABB46B7ABE}" name="Andreasen, Joshua" initials="AJ" userId="S::jandreasen@washoecounty.gov::306d1e8f-45c1-4827-94b8-9c775b2ff6d7" providerId="AD"/>
  <p188:author id="{D7D10D7A-21AA-BE6F-A673-300E316A288A}" name="Matijevich, Cadence" initials="MC" userId="S::cmatijevich@washoecounty.gov::b0f76e95-bcd7-4cd7-a228-d739a7264333" providerId="AD"/>
  <p188:author id="{20717785-1E72-1DEA-7FE5-C5D386E1F944}" name="Ramos, Candee" initials="RC" userId="S::cramos@washoecounty.gov::2d089a0e-1da2-4ece-893b-6e04de3ea7c7" providerId="AD"/>
  <p188:author id="{882B86AD-544C-9BD5-00A9-8052E7E13741}" name="Thomas, Kate L" initials="TL" userId="S::kathomas@washoecounty.gov::33a3eb8f-6f35-4ad0-a4e7-6a324b45dd84" providerId="AD"/>
  <p188:author id="{9F7428AF-5074-A8A5-24FE-63B990AB86FF}" name="Wilson, Alexandra" initials="WA" userId="S::alwilson@washoecounty.gov::2602288d-92e3-4858-b0f9-9ea939b32a71" providerId="AD"/>
  <p188:author id="{3EBE21B8-98F2-1E50-73C8-E2F86C2D3C1C}" name="Brown, Eric P." initials="BP" userId="S::epricebrown@washoecounty.gov::59d55c7b-b72d-40a2-9d7d-5df2cb5bbee0" providerId="AD"/>
  <p188:author id="{94F4C9BA-65E0-47F9-58F2-E19C4949CC3A}" name="Enfield, Gabrielle" initials="EG" userId="S::genfield@washoecounty.gov::ee779545-4c5f-4d44-9d58-d3db7e94a19a" providerId="AD"/>
  <p188:author id="{D9C0E0BE-4DDA-00EF-3ED6-3B4FFA1DAAF4}" name="Yacoben, Abbe" initials="YA" userId="S::ayacoben@washoecounty.gov::434b99a2-9182-4842-97ee-4d753003e9c1" providerId="AD"/>
  <p188:author id="{EDEE85E9-7E24-86A9-8CA3-1C85062F77AE}" name="Willrich, Erick S" initials="WS" userId="S::ewillrich@washoecounty.gov::fdea5eeb-5bf0-4720-9dee-f51d39323002" providerId="AD"/>
  <p188:author id="{158377FC-058B-2203-D0A1-83C2B2022691}" name="Matijevich, Cadence" initials="" userId="S::CMatijevich@washoecounty.gov::b0f76e95-bcd7-4cd7-a228-d739a726433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0840"/>
    <a:srgbClr val="005A9C"/>
    <a:srgbClr val="CD9600"/>
    <a:srgbClr val="FAFAFA"/>
    <a:srgbClr val="0476A8"/>
    <a:srgbClr val="00B04C"/>
    <a:srgbClr val="F58F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5EFC01-2892-BB4D-6323-F66D103689A6}" v="9" dt="2024-03-06T19:34:48.2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98D640-8EC3-41B0-94E2-8251CFAA81B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2752C52-B139-4E24-9FFB-4C8F6C236C62}">
      <dgm:prSet custT="1"/>
      <dgm:spPr/>
      <dgm:t>
        <a:bodyPr/>
        <a:lstStyle/>
        <a:p>
          <a:pPr rtl="0"/>
          <a:r>
            <a:rPr lang="en-US" sz="16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  <a:t>Clean independent financial statement audit and compliance</a:t>
          </a:r>
          <a:br>
            <a:rPr lang="en-US" sz="16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</a:br>
          <a:endParaRPr lang="en-US" sz="1600" b="1" dirty="0">
            <a:solidFill>
              <a:schemeClr val="accent1">
                <a:lumMod val="50000"/>
              </a:schemeClr>
            </a:solidFill>
            <a:latin typeface="Roboto Slab"/>
            <a:ea typeface="Roboto Slab"/>
            <a:cs typeface="Roboto Slab"/>
          </a:endParaRPr>
        </a:p>
      </dgm:t>
    </dgm:pt>
    <dgm:pt modelId="{F561C084-25C4-441F-B4D8-9E2BFF285ADA}" type="parTrans" cxnId="{1800E1D5-D96F-417A-B307-A3F27E1B5AF6}">
      <dgm:prSet/>
      <dgm:spPr/>
      <dgm:t>
        <a:bodyPr/>
        <a:lstStyle/>
        <a:p>
          <a:endParaRPr lang="en-US"/>
        </a:p>
      </dgm:t>
    </dgm:pt>
    <dgm:pt modelId="{6E604721-C08A-4748-8207-5D24B6D45625}" type="sibTrans" cxnId="{1800E1D5-D96F-417A-B307-A3F27E1B5AF6}">
      <dgm:prSet/>
      <dgm:spPr/>
      <dgm:t>
        <a:bodyPr/>
        <a:lstStyle/>
        <a:p>
          <a:endParaRPr lang="en-US"/>
        </a:p>
      </dgm:t>
    </dgm:pt>
    <dgm:pt modelId="{EE91449C-E41D-4506-8345-437076C2BBCC}">
      <dgm:prSet custT="1"/>
      <dgm:spPr/>
      <dgm:t>
        <a:bodyPr/>
        <a:lstStyle/>
        <a:p>
          <a:pPr rtl="0"/>
          <a:r>
            <a:rPr lang="en-US" sz="16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  <a:t>Ended fiscal year 2023 with better-than-anticipated General Fund financial results</a:t>
          </a:r>
        </a:p>
      </dgm:t>
    </dgm:pt>
    <dgm:pt modelId="{B7B9F946-2E52-4EC6-A8E8-D8BF576A1697}" type="parTrans" cxnId="{C98ACC04-501F-4DFE-B3C8-154652EAB6E7}">
      <dgm:prSet/>
      <dgm:spPr/>
      <dgm:t>
        <a:bodyPr/>
        <a:lstStyle/>
        <a:p>
          <a:endParaRPr lang="en-US"/>
        </a:p>
      </dgm:t>
    </dgm:pt>
    <dgm:pt modelId="{CC009E03-A401-4614-82D1-9B3D5E63C7D7}" type="sibTrans" cxnId="{C98ACC04-501F-4DFE-B3C8-154652EAB6E7}">
      <dgm:prSet/>
      <dgm:spPr/>
      <dgm:t>
        <a:bodyPr/>
        <a:lstStyle/>
        <a:p>
          <a:endParaRPr lang="en-US"/>
        </a:p>
      </dgm:t>
    </dgm:pt>
    <dgm:pt modelId="{99ADEF42-E43F-45F9-B4BC-04A5E293F3AA}">
      <dgm:prSet phldrT="[Text]" custT="1"/>
      <dgm:spPr/>
      <dgm:t>
        <a:bodyPr/>
        <a:lstStyle/>
        <a:p>
          <a:r>
            <a:rPr lang="en-US" sz="16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  <a:t>Award-winning accounting, financial reporting and budgeting</a:t>
          </a:r>
          <a:br>
            <a:rPr lang="en-US" sz="16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</a:br>
          <a:endParaRPr lang="en-US" sz="1600" b="1" dirty="0">
            <a:solidFill>
              <a:schemeClr val="accent1">
                <a:lumMod val="50000"/>
              </a:schemeClr>
            </a:solidFill>
            <a:latin typeface="Roboto Slab"/>
            <a:ea typeface="Roboto Slab"/>
            <a:cs typeface="Roboto Slab"/>
          </a:endParaRPr>
        </a:p>
      </dgm:t>
    </dgm:pt>
    <dgm:pt modelId="{AE49D000-584F-452B-AF2B-D208BC370C83}" type="sibTrans" cxnId="{0D64E8FE-FC74-4058-8FEA-731A91BD49BF}">
      <dgm:prSet/>
      <dgm:spPr/>
      <dgm:t>
        <a:bodyPr/>
        <a:lstStyle/>
        <a:p>
          <a:endParaRPr lang="en-US"/>
        </a:p>
      </dgm:t>
    </dgm:pt>
    <dgm:pt modelId="{81728777-98FF-4F89-BC81-61123474803C}" type="parTrans" cxnId="{0D64E8FE-FC74-4058-8FEA-731A91BD49BF}">
      <dgm:prSet/>
      <dgm:spPr/>
      <dgm:t>
        <a:bodyPr/>
        <a:lstStyle/>
        <a:p>
          <a:endParaRPr lang="en-US"/>
        </a:p>
      </dgm:t>
    </dgm:pt>
    <dgm:pt modelId="{8B342C78-E33D-450E-9C57-6A1EC736D2A5}">
      <dgm:prSet custT="1"/>
      <dgm:spPr/>
      <dgm:t>
        <a:bodyPr/>
        <a:lstStyle/>
        <a:p>
          <a:r>
            <a:rPr lang="en-US" sz="16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  <a:t>Expenditures continue to be less than budget</a:t>
          </a:r>
        </a:p>
      </dgm:t>
    </dgm:pt>
    <dgm:pt modelId="{E6740462-C955-4820-9C7E-84C57E9BC94D}" type="parTrans" cxnId="{9EF38A08-0325-4BDD-9554-9BDA4BE4D44D}">
      <dgm:prSet/>
      <dgm:spPr/>
      <dgm:t>
        <a:bodyPr/>
        <a:lstStyle/>
        <a:p>
          <a:endParaRPr lang="en-US"/>
        </a:p>
      </dgm:t>
    </dgm:pt>
    <dgm:pt modelId="{EBDBB87E-E958-4700-AA46-CFFE7051363F}" type="sibTrans" cxnId="{9EF38A08-0325-4BDD-9554-9BDA4BE4D44D}">
      <dgm:prSet/>
      <dgm:spPr/>
      <dgm:t>
        <a:bodyPr/>
        <a:lstStyle/>
        <a:p>
          <a:endParaRPr lang="en-US"/>
        </a:p>
      </dgm:t>
    </dgm:pt>
    <dgm:pt modelId="{7DE048D1-F66E-441E-B900-5A43E8222A53}">
      <dgm:prSet phldrT="[Text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r>
            <a:rPr lang="en-US" sz="2400" b="1" dirty="0">
              <a:latin typeface="Roboto Slab" pitchFamily="2" charset="0"/>
              <a:ea typeface="Roboto Slab" pitchFamily="2" charset="0"/>
            </a:rPr>
            <a:t>Accounting and Budget Management</a:t>
          </a:r>
        </a:p>
      </dgm:t>
    </dgm:pt>
    <dgm:pt modelId="{A2A430BC-9D9E-46F2-95D5-D9F70BA10B56}" type="sibTrans" cxnId="{D56DFB59-31C8-4E41-B5C1-611D557D5560}">
      <dgm:prSet/>
      <dgm:spPr/>
      <dgm:t>
        <a:bodyPr/>
        <a:lstStyle/>
        <a:p>
          <a:endParaRPr lang="en-US"/>
        </a:p>
      </dgm:t>
    </dgm:pt>
    <dgm:pt modelId="{E8D1D27B-3FDB-4B97-BC03-1A7BEC5606C4}" type="parTrans" cxnId="{D56DFB59-31C8-4E41-B5C1-611D557D5560}">
      <dgm:prSet/>
      <dgm:spPr/>
      <dgm:t>
        <a:bodyPr/>
        <a:lstStyle/>
        <a:p>
          <a:endParaRPr lang="en-US"/>
        </a:p>
      </dgm:t>
    </dgm:pt>
    <dgm:pt modelId="{1BCFE7CC-E700-499B-829C-D4721F9EECE7}">
      <dgm:prSet custT="1"/>
      <dgm:spPr/>
      <dgm:t>
        <a:bodyPr/>
        <a:lstStyle/>
        <a:p>
          <a:pPr rtl="0"/>
          <a:endParaRPr lang="en-US" sz="1600" b="1" dirty="0">
            <a:solidFill>
              <a:schemeClr val="accent1">
                <a:lumMod val="50000"/>
              </a:schemeClr>
            </a:solidFill>
            <a:latin typeface="Roboto Slab"/>
            <a:ea typeface="Roboto Slab"/>
            <a:cs typeface="Roboto Slab"/>
          </a:endParaRPr>
        </a:p>
      </dgm:t>
    </dgm:pt>
    <dgm:pt modelId="{E53B2F4D-480A-4472-8EA7-B4F3124F4059}" type="parTrans" cxnId="{BB4CB9E8-0CF8-484C-AB59-592391360B7E}">
      <dgm:prSet/>
      <dgm:spPr/>
      <dgm:t>
        <a:bodyPr/>
        <a:lstStyle/>
        <a:p>
          <a:endParaRPr lang="en-US"/>
        </a:p>
      </dgm:t>
    </dgm:pt>
    <dgm:pt modelId="{565F5CBE-6EE8-43DD-B06D-8192BA0E9AC8}" type="sibTrans" cxnId="{BB4CB9E8-0CF8-484C-AB59-592391360B7E}">
      <dgm:prSet/>
      <dgm:spPr/>
      <dgm:t>
        <a:bodyPr/>
        <a:lstStyle/>
        <a:p>
          <a:endParaRPr lang="en-US"/>
        </a:p>
      </dgm:t>
    </dgm:pt>
    <dgm:pt modelId="{ABEEE0CF-887A-4271-9E14-05C81C2C1F97}" type="pres">
      <dgm:prSet presAssocID="{7998D640-8EC3-41B0-94E2-8251CFAA81BB}" presName="Name0" presStyleCnt="0">
        <dgm:presLayoutVars>
          <dgm:dir/>
          <dgm:animLvl val="lvl"/>
          <dgm:resizeHandles val="exact"/>
        </dgm:presLayoutVars>
      </dgm:prSet>
      <dgm:spPr/>
    </dgm:pt>
    <dgm:pt modelId="{3E2A4ED0-4A8A-474D-8FC8-AC9F75C36359}" type="pres">
      <dgm:prSet presAssocID="{7DE048D1-F66E-441E-B900-5A43E8222A53}" presName="linNode" presStyleCnt="0"/>
      <dgm:spPr/>
    </dgm:pt>
    <dgm:pt modelId="{3E07F6D6-B663-41B2-B240-411A647AE160}" type="pres">
      <dgm:prSet presAssocID="{7DE048D1-F66E-441E-B900-5A43E8222A53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9E13E1B7-E235-4884-B7D6-5C8F54F02617}" type="pres">
      <dgm:prSet presAssocID="{7DE048D1-F66E-441E-B900-5A43E8222A53}" presName="descendantText" presStyleLbl="alignAccFollowNode1" presStyleIdx="0" presStyleCnt="1" custScaleX="166543" custLinFactNeighborX="0" custLinFactNeighborY="2846">
        <dgm:presLayoutVars>
          <dgm:bulletEnabled val="1"/>
        </dgm:presLayoutVars>
      </dgm:prSet>
      <dgm:spPr/>
    </dgm:pt>
  </dgm:ptLst>
  <dgm:cxnLst>
    <dgm:cxn modelId="{C98ACC04-501F-4DFE-B3C8-154652EAB6E7}" srcId="{7DE048D1-F66E-441E-B900-5A43E8222A53}" destId="{EE91449C-E41D-4506-8345-437076C2BBCC}" srcOrd="2" destOrd="0" parTransId="{B7B9F946-2E52-4EC6-A8E8-D8BF576A1697}" sibTransId="{CC009E03-A401-4614-82D1-9B3D5E63C7D7}"/>
    <dgm:cxn modelId="{E6ECB406-88EE-460C-9288-A158483E36E9}" type="presOf" srcId="{7998D640-8EC3-41B0-94E2-8251CFAA81BB}" destId="{ABEEE0CF-887A-4271-9E14-05C81C2C1F97}" srcOrd="0" destOrd="0" presId="urn:microsoft.com/office/officeart/2005/8/layout/vList5"/>
    <dgm:cxn modelId="{9EF38A08-0325-4BDD-9554-9BDA4BE4D44D}" srcId="{7DE048D1-F66E-441E-B900-5A43E8222A53}" destId="{8B342C78-E33D-450E-9C57-6A1EC736D2A5}" srcOrd="4" destOrd="0" parTransId="{E6740462-C955-4820-9C7E-84C57E9BC94D}" sibTransId="{EBDBB87E-E958-4700-AA46-CFFE7051363F}"/>
    <dgm:cxn modelId="{D2DCBA11-0D60-47BB-B773-A0F78A165A77}" type="presOf" srcId="{1BCFE7CC-E700-499B-829C-D4721F9EECE7}" destId="{9E13E1B7-E235-4884-B7D6-5C8F54F02617}" srcOrd="0" destOrd="3" presId="urn:microsoft.com/office/officeart/2005/8/layout/vList5"/>
    <dgm:cxn modelId="{B7A0A71F-194C-492F-A241-655E9A2C5192}" type="presOf" srcId="{52752C52-B139-4E24-9FFB-4C8F6C236C62}" destId="{9E13E1B7-E235-4884-B7D6-5C8F54F02617}" srcOrd="0" destOrd="1" presId="urn:microsoft.com/office/officeart/2005/8/layout/vList5"/>
    <dgm:cxn modelId="{D24ADC4E-4AC2-420B-B37F-53AA4863730B}" type="presOf" srcId="{7DE048D1-F66E-441E-B900-5A43E8222A53}" destId="{3E07F6D6-B663-41B2-B240-411A647AE160}" srcOrd="0" destOrd="0" presId="urn:microsoft.com/office/officeart/2005/8/layout/vList5"/>
    <dgm:cxn modelId="{D56DFB59-31C8-4E41-B5C1-611D557D5560}" srcId="{7998D640-8EC3-41B0-94E2-8251CFAA81BB}" destId="{7DE048D1-F66E-441E-B900-5A43E8222A53}" srcOrd="0" destOrd="0" parTransId="{E8D1D27B-3FDB-4B97-BC03-1A7BEC5606C4}" sibTransId="{A2A430BC-9D9E-46F2-95D5-D9F70BA10B56}"/>
    <dgm:cxn modelId="{D1DA728B-7ED9-4DAA-BA4B-4EA21A5731DC}" type="presOf" srcId="{8B342C78-E33D-450E-9C57-6A1EC736D2A5}" destId="{9E13E1B7-E235-4884-B7D6-5C8F54F02617}" srcOrd="0" destOrd="4" presId="urn:microsoft.com/office/officeart/2005/8/layout/vList5"/>
    <dgm:cxn modelId="{4E6635B1-2473-423B-97D6-C20F8063365A}" type="presOf" srcId="{EE91449C-E41D-4506-8345-437076C2BBCC}" destId="{9E13E1B7-E235-4884-B7D6-5C8F54F02617}" srcOrd="0" destOrd="2" presId="urn:microsoft.com/office/officeart/2005/8/layout/vList5"/>
    <dgm:cxn modelId="{61B37ECD-9D3F-4018-AD08-3D796C9F222D}" type="presOf" srcId="{99ADEF42-E43F-45F9-B4BC-04A5E293F3AA}" destId="{9E13E1B7-E235-4884-B7D6-5C8F54F02617}" srcOrd="0" destOrd="0" presId="urn:microsoft.com/office/officeart/2005/8/layout/vList5"/>
    <dgm:cxn modelId="{1800E1D5-D96F-417A-B307-A3F27E1B5AF6}" srcId="{7DE048D1-F66E-441E-B900-5A43E8222A53}" destId="{52752C52-B139-4E24-9FFB-4C8F6C236C62}" srcOrd="1" destOrd="0" parTransId="{F561C084-25C4-441F-B4D8-9E2BFF285ADA}" sibTransId="{6E604721-C08A-4748-8207-5D24B6D45625}"/>
    <dgm:cxn modelId="{BB4CB9E8-0CF8-484C-AB59-592391360B7E}" srcId="{7DE048D1-F66E-441E-B900-5A43E8222A53}" destId="{1BCFE7CC-E700-499B-829C-D4721F9EECE7}" srcOrd="3" destOrd="0" parTransId="{E53B2F4D-480A-4472-8EA7-B4F3124F4059}" sibTransId="{565F5CBE-6EE8-43DD-B06D-8192BA0E9AC8}"/>
    <dgm:cxn modelId="{0D64E8FE-FC74-4058-8FEA-731A91BD49BF}" srcId="{7DE048D1-F66E-441E-B900-5A43E8222A53}" destId="{99ADEF42-E43F-45F9-B4BC-04A5E293F3AA}" srcOrd="0" destOrd="0" parTransId="{81728777-98FF-4F89-BC81-61123474803C}" sibTransId="{AE49D000-584F-452B-AF2B-D208BC370C83}"/>
    <dgm:cxn modelId="{ACD191E8-6883-4EE7-8A27-704D8CB786AD}" type="presParOf" srcId="{ABEEE0CF-887A-4271-9E14-05C81C2C1F97}" destId="{3E2A4ED0-4A8A-474D-8FC8-AC9F75C36359}" srcOrd="0" destOrd="0" presId="urn:microsoft.com/office/officeart/2005/8/layout/vList5"/>
    <dgm:cxn modelId="{15883F5F-EA0F-4814-9E0F-A5DD36D4ABDD}" type="presParOf" srcId="{3E2A4ED0-4A8A-474D-8FC8-AC9F75C36359}" destId="{3E07F6D6-B663-41B2-B240-411A647AE160}" srcOrd="0" destOrd="0" presId="urn:microsoft.com/office/officeart/2005/8/layout/vList5"/>
    <dgm:cxn modelId="{C20B2ADF-2C10-47F5-9F61-30ADF7CA48D0}" type="presParOf" srcId="{3E2A4ED0-4A8A-474D-8FC8-AC9F75C36359}" destId="{9E13E1B7-E235-4884-B7D6-5C8F54F0261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13E1B7-E235-4884-B7D6-5C8F54F02617}">
      <dsp:nvSpPr>
        <dsp:cNvPr id="0" name=""/>
        <dsp:cNvSpPr/>
      </dsp:nvSpPr>
      <dsp:spPr>
        <a:xfrm rot="5400000">
          <a:off x="5177650" y="-1920765"/>
          <a:ext cx="3291840" cy="814370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  <a:t>Award-winning accounting, financial reporting and budgeting</a:t>
          </a:r>
          <a:br>
            <a:rPr lang="en-US" sz="1600" b="1" kern="1200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</a:br>
          <a:endParaRPr lang="en-US" sz="1600" b="1" kern="1200" dirty="0">
            <a:solidFill>
              <a:schemeClr val="accent1">
                <a:lumMod val="50000"/>
              </a:schemeClr>
            </a:solidFill>
            <a:latin typeface="Roboto Slab"/>
            <a:ea typeface="Roboto Slab"/>
            <a:cs typeface="Roboto Slab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  <a:t>Clean independent financial statement audit and compliance</a:t>
          </a:r>
          <a:br>
            <a:rPr lang="en-US" sz="1600" b="1" kern="1200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</a:br>
          <a:endParaRPr lang="en-US" sz="1600" b="1" kern="1200" dirty="0">
            <a:solidFill>
              <a:schemeClr val="accent1">
                <a:lumMod val="50000"/>
              </a:schemeClr>
            </a:solidFill>
            <a:latin typeface="Roboto Slab"/>
            <a:ea typeface="Roboto Slab"/>
            <a:cs typeface="Roboto Slab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  <a:t>Ended fiscal year 2023 with better-than-anticipated General Fund financial results</a:t>
          </a: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b="1" kern="1200" dirty="0">
            <a:solidFill>
              <a:schemeClr val="accent1">
                <a:lumMod val="50000"/>
              </a:schemeClr>
            </a:solidFill>
            <a:latin typeface="Roboto Slab"/>
            <a:ea typeface="Roboto Slab"/>
            <a:cs typeface="Roboto Slab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b="1" kern="1200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rPr>
            <a:t>Expenditures continue to be less than budget</a:t>
          </a:r>
        </a:p>
      </dsp:txBody>
      <dsp:txXfrm rot="-5400000">
        <a:off x="2751720" y="665859"/>
        <a:ext cx="7983007" cy="2970452"/>
      </dsp:txXfrm>
    </dsp:sp>
    <dsp:sp modelId="{3E07F6D6-B663-41B2-B240-411A647AE160}">
      <dsp:nvSpPr>
        <dsp:cNvPr id="0" name=""/>
        <dsp:cNvSpPr/>
      </dsp:nvSpPr>
      <dsp:spPr>
        <a:xfrm>
          <a:off x="1179" y="0"/>
          <a:ext cx="2750540" cy="4114800"/>
        </a:xfrm>
        <a:prstGeom prst="roundRect">
          <a:avLst/>
        </a:prstGeom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Roboto Slab" pitchFamily="2" charset="0"/>
              <a:ea typeface="Roboto Slab" pitchFamily="2" charset="0"/>
            </a:rPr>
            <a:t>Accounting and Budget Management</a:t>
          </a:r>
        </a:p>
      </dsp:txBody>
      <dsp:txXfrm>
        <a:off x="135449" y="134270"/>
        <a:ext cx="2482000" cy="38462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86" tIns="46242" rIns="92486" bIns="4624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86" tIns="46242" rIns="92486" bIns="46242" rtlCol="0"/>
          <a:lstStyle>
            <a:lvl1pPr algn="r">
              <a:defRPr sz="1200"/>
            </a:lvl1pPr>
          </a:lstStyle>
          <a:p>
            <a:fld id="{BCFCC7A9-CEF2-EB48-AC7A-B4187E2BE6FF}" type="datetimeFigureOut">
              <a:rPr lang="en-US" smtClean="0"/>
              <a:t>3/6/2024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4850" y="1154113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6" tIns="46242" rIns="92486" bIns="4624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86" tIns="46242" rIns="92486" bIns="4624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86" tIns="46242" rIns="92486" bIns="4624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86" tIns="46242" rIns="92486" bIns="46242" rtlCol="0" anchor="b"/>
          <a:lstStyle>
            <a:lvl1pPr algn="r">
              <a:defRPr sz="1200"/>
            </a:lvl1pPr>
          </a:lstStyle>
          <a:p>
            <a:fld id="{5717CEB6-4AEE-A149-A20B-4BDEFB58D9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661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When speaking, narrate the impact on the community so the impact is felt in the room.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7CEB6-4AEE-A149-A20B-4BDEFB58D92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304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Narrate here – the "why" is critical.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7CEB6-4AEE-A149-A20B-4BDEFB58D92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456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These new employees have enabled the County to reach new heights – CPACE, more streamlined recruitment for B&amp;C, more activity at the legislature,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7CEB6-4AEE-A149-A20B-4BDEFB58D92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383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7CEB6-4AEE-A149-A20B-4BDEFB58D92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485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7CEB6-4AEE-A149-A20B-4BDEFB58D92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385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7CEB6-4AEE-A149-A20B-4BDEFB58D92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482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7CEB6-4AEE-A149-A20B-4BDEFB58D92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221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61153E6-B3AF-0747-B76A-C999FC7D64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24925"/>
            <a:ext cx="12195174" cy="6533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8CFC92-37C7-3D40-A314-CF30C4C639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" y="0"/>
            <a:ext cx="12192000" cy="995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2ABE5F7-BF94-6D4C-9066-8D4A796BA6F3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7A3CDE-6D96-CB4C-BC3B-EF427717BA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solidFill>
                  <a:srgbClr val="0476A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D109A8-797E-4C43-9651-559140E528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Roboto Slab" pitchFamily="2" charset="0"/>
                <a:ea typeface="Roboto Slab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602B2-4381-4B43-8EAD-5F017CE2A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67A1D-EDD9-4D83-AE98-8477A829BC6E}" type="datetime1">
              <a:rPr lang="en-US" smtClean="0"/>
              <a:t>3/6/2024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6D3B3-9200-6E47-BC8F-6D77EF400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5F5C7-B123-4246-BDCE-13175EDB6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A0936283-8255-0145-85EC-60081DC0B5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7217" y="145014"/>
            <a:ext cx="685635" cy="68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72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23514-633A-C149-B2BF-3D0F15223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C760CE-87EE-C44E-8C7C-A3BF767D2E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CF8175-670E-A248-AFCC-09CAB7C3F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47BE2-7190-4D7D-B600-44BAE2825DC5}" type="datetime1">
              <a:rPr lang="en-US" smtClean="0"/>
              <a:t>3/6/2024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187D5-6CDB-5341-B51C-D7AD9E04F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BB4FE-A9A2-2146-A435-C43FD72E9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177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8EB0BF-6E52-4A41-91D5-D5746DD21E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6B1F05-2ED9-824F-AEB6-743BD95FDD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9AD57-818F-F145-B6EC-5263F820C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DDF4A-3B94-4D30-BD7D-AC10B611B750}" type="datetime1">
              <a:rPr lang="en-US" smtClean="0"/>
              <a:t>3/6/2024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B2670-304E-AB4C-BDBD-C8B02FE1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FCB0E-509B-A344-A6E9-3FA14E894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219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5EACBBB-6FCE-6B45-8719-D4DBB4F9AD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24925"/>
            <a:ext cx="12195174" cy="65330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8CFC92-37C7-3D40-A314-CF30C4C639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" y="-76200"/>
            <a:ext cx="12192000" cy="10721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2ABE5F7-BF94-6D4C-9066-8D4A796BA6F3}"/>
              </a:ext>
            </a:extLst>
          </p:cNvPr>
          <p:cNvSpPr/>
          <p:nvPr userDrawn="1"/>
        </p:nvSpPr>
        <p:spPr>
          <a:xfrm>
            <a:off x="0" y="6356350"/>
            <a:ext cx="12192000" cy="50165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602B2-4381-4B43-8EAD-5F017CE2A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B9DC-D522-4489-AC87-6DC3228221CE}" type="datetime1">
              <a:rPr lang="en-US" smtClean="0"/>
              <a:t>3/6/2024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6D3B3-9200-6E47-BC8F-6D77EF400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5F5C7-B123-4246-BDCE-13175EDB6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39117BB-308E-4244-9303-1E53D42CB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21265"/>
            <a:ext cx="10515600" cy="1325563"/>
          </a:xfrm>
        </p:spPr>
        <p:txBody>
          <a:bodyPr/>
          <a:lstStyle>
            <a:lvl1pPr>
              <a:defRPr b="1" i="0">
                <a:solidFill>
                  <a:srgbClr val="0476A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0B052C1-7B7F-134A-BE02-6E8218254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81763"/>
            <a:ext cx="10515600" cy="3631468"/>
          </a:xfrm>
        </p:spPr>
        <p:txBody>
          <a:bodyPr/>
          <a:lstStyle>
            <a:lvl1pPr>
              <a:defRPr b="0" i="0">
                <a:latin typeface="Roboto Slab" pitchFamily="2" charset="0"/>
                <a:ea typeface="Roboto Slab" pitchFamily="2" charset="0"/>
              </a:defRPr>
            </a:lvl1pPr>
            <a:lvl2pPr>
              <a:defRPr b="0" i="0">
                <a:latin typeface="Roboto Slab" pitchFamily="2" charset="0"/>
                <a:ea typeface="Roboto Slab" pitchFamily="2" charset="0"/>
              </a:defRPr>
            </a:lvl2pPr>
            <a:lvl3pPr>
              <a:defRPr b="0" i="0">
                <a:latin typeface="Roboto Slab" pitchFamily="2" charset="0"/>
                <a:ea typeface="Roboto Slab" pitchFamily="2" charset="0"/>
              </a:defRPr>
            </a:lvl3pPr>
            <a:lvl4pPr>
              <a:defRPr b="0" i="0">
                <a:latin typeface="Roboto Slab" pitchFamily="2" charset="0"/>
                <a:ea typeface="Roboto Slab" pitchFamily="2" charset="0"/>
              </a:defRPr>
            </a:lvl4pPr>
            <a:lvl5pPr>
              <a:defRPr b="0" i="0">
                <a:latin typeface="Roboto Slab" pitchFamily="2" charset="0"/>
                <a:ea typeface="Roboto Slab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264148D5-3A41-AF4A-9807-8577E78E1D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7217" y="145014"/>
            <a:ext cx="685635" cy="68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60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1BC2D-2C8E-7147-AEF9-A0242C3E4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C7D01-43AB-2A4E-9EFC-A3B564854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DB691-B72E-9D40-80A3-2564FE298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D5768-7505-423F-BE55-9C5B65F5428B}" type="datetime1">
              <a:rPr lang="en-US" smtClean="0"/>
              <a:t>3/6/2024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7A2CD-0E2C-EC4E-A7E0-FBACDEBA0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42FD3-5C00-8B4B-BD6F-A1451066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079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8006C-6C51-674C-ACE4-A8C4F53A0F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913C51-7402-134A-9611-A4EA09CFE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296115-027C-5041-9738-FA97EE972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7332E-84CB-4D5D-8A9B-E33F22C53E88}" type="datetime1">
              <a:rPr lang="en-US" smtClean="0"/>
              <a:t>3/6/2024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FFBC39-1FE1-5B45-9C64-0F0CAE1F1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65F332-0C33-CF4C-B791-128240799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478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AEAFC-CF1B-E546-8B41-46B7ADDFB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0E4D8D-2FBE-2E42-99AA-0916F1ECC6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069D79-AB08-B848-810E-ACC301D466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7F977E-5909-F843-B777-2F66AF125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574B10-E22A-F74C-8770-73CE26D47F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F9B751-AAD6-D348-AD04-2085D0581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62649-5DC8-491F-AAD0-534A787CC4E7}" type="datetime1">
              <a:rPr lang="en-US" smtClean="0"/>
              <a:t>3/6/2024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A416B2-F8A3-5B4A-B392-53EBA15AE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E72885-DBDE-734A-9E13-230E8FAE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145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DC295-8D49-C64D-BFCB-1A04F399A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E4842E-C5D1-AE43-AF09-0EBAAE157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DAE04-9082-453E-940B-D3B4AA790941}" type="datetime1">
              <a:rPr lang="en-US" smtClean="0"/>
              <a:t>3/6/2024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D6BA7C-65E1-0543-AA51-DDEF68A1B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F6DA5B-B428-D74C-B5B1-091334027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617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0AD575-50F0-A84A-B102-9EB5BCF06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722BA-64D2-4E89-8F3F-CA0E7DD64D2F}" type="datetime1">
              <a:rPr lang="en-US" smtClean="0"/>
              <a:t>3/6/2024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E4D19E-2B30-A44B-8F74-98C19C910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768EA-3713-EA42-8FAD-06FC18FBE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568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BE0A7-3A1A-8640-9701-A29E74FCD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A962A-C625-3C49-A8B1-03088E8C1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316BE-CA2A-674C-A0F0-6E6A1DACEC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CB981D-1E70-1149-A275-87919E85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4A332-55E3-4C7A-9915-2928D2CCDF27}" type="datetime1">
              <a:rPr lang="en-US" smtClean="0"/>
              <a:t>3/6/2024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F9B122-FAB1-2B48-99A0-13CB62BB9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C6B09F-BC4F-E242-AFEB-3552FD154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671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5E899-F0BA-AB45-B1B1-68AE76677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E81854-66DE-CE4B-B783-FF1E3EEACF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A8DF05-97C4-A846-97F7-DF0C92EDF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702F6-A460-DA45-A6A3-C17C22E6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E5121-DA60-473E-BCA4-78A0859768AB}" type="datetime1">
              <a:rPr lang="en-US" smtClean="0"/>
              <a:t>3/6/2024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902045-DF8E-754E-A16D-E7BE516C2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B195E2-4EB0-5745-B87E-93D0EAFF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049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78BFF-06B9-0C40-8158-516841710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686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6B449-66F7-404C-8EAA-9ACE761A8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729123"/>
            <a:ext cx="10515600" cy="2815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F346B5-9A06-D34F-B5C5-53ED2DA093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A1B2A-8884-4405-BA39-A4EF46242F1D}" type="datetime1">
              <a:rPr lang="en-US" smtClean="0"/>
              <a:t>3/6/2024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4D778-DE33-964A-BEC6-28550C15AE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EAC4E-6F74-0247-A098-B4B11A034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C1194-F25E-814B-9304-87CFF248F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102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476A8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Roboto Slab" pitchFamily="2" charset="0"/>
          <a:ea typeface="Roboto Slab" pitchFamily="2" charset="0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4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716F762-938B-1646-8DD8-892F5798703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7" y="-2789"/>
            <a:ext cx="12192000" cy="6858000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948738BA-D24E-1846-B815-9CA15E2D2588}"/>
              </a:ext>
            </a:extLst>
          </p:cNvPr>
          <p:cNvSpPr txBox="1">
            <a:spLocks/>
          </p:cNvSpPr>
          <p:nvPr/>
        </p:nvSpPr>
        <p:spPr>
          <a:xfrm>
            <a:off x="1066800" y="4415843"/>
            <a:ext cx="10439400" cy="165919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6000"/>
              </a:lnSpc>
              <a:spcBef>
                <a:spcPts val="0"/>
              </a:spcBef>
              <a:buNone/>
            </a:pPr>
            <a:r>
              <a:rPr lang="en-US" sz="4800" b="1" dirty="0">
                <a:solidFill>
                  <a:schemeClr val="bg1"/>
                </a:solidFill>
                <a:latin typeface="Roboto Slab"/>
                <a:ea typeface="Roboto Slab" pitchFamily="2" charset="0"/>
                <a:cs typeface="Roboto Light" panose="02000000000000000000" pitchFamily="2" charset="0"/>
              </a:rPr>
              <a:t>2023 County Accomplishments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60A9524-9D4D-6A4D-A81A-52A8680CA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164" y="1816441"/>
            <a:ext cx="1816444" cy="181644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965127-7EFA-4DC4-B93E-DD406AEF3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6405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30D241-A96B-1A31-6677-4BECFD5131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731" b="-444"/>
          <a:stretch/>
        </p:blipFill>
        <p:spPr>
          <a:xfrm>
            <a:off x="709529" y="1304379"/>
            <a:ext cx="3549083" cy="2124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63488-DC4D-4D68-9D13-83F279B93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8963" y="1309630"/>
            <a:ext cx="7139353" cy="495300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227965" indent="-227965"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Over the past year, the Nevada Cares Campus and Our Place permanently housed 486 single adults and 35 families</a:t>
            </a:r>
          </a:p>
          <a:p>
            <a:pPr marL="227965" indent="-227965"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</a:rPr>
              <a:t>Launched a regional dashboard on washoecounty.gov to display current data and available shelter bed counts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cs typeface="Roboto Slab"/>
            </a:endParaRPr>
          </a:p>
          <a:p>
            <a:pPr marL="227965" indent="-227965"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</a:rPr>
              <a:t>Completed the Cares Campus Safe Camp pilot program and opened the permanent site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  <a:p>
            <a:pPr marL="227965" indent="-227965"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Completed and opened the Cares Campus Resource Center and Emergency Overflow Center (84 beds)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</a:endParaRPr>
          </a:p>
          <a:p>
            <a:pPr marL="227965" indent="-227965"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</a:rPr>
              <a:t>Secured $21.9 million to build Supportive Housing on the Cares Campus through Home Means Nevada and broke ground on the project</a:t>
            </a:r>
          </a:p>
          <a:p>
            <a:pPr marL="227965" indent="-227965"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Community generated $6.5 million in private investment in Cares Campus</a:t>
            </a:r>
          </a:p>
          <a:p>
            <a:pPr marL="227965" indent="-227965"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Permanent Supportive Housing</a:t>
            </a:r>
            <a:endParaRPr lang="en-US" sz="1600" dirty="0">
              <a:solidFill>
                <a:schemeClr val="accent1">
                  <a:lumMod val="50000"/>
                </a:schemeClr>
              </a:solidFill>
              <a:cs typeface="Roboto Slab" pitchFamily="2" charset="0"/>
            </a:endParaRPr>
          </a:p>
          <a:p>
            <a:pPr marL="742950" lvl="1" indent="-285750">
              <a:lnSpc>
                <a:spcPct val="110000"/>
              </a:lnSpc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50-unit project under construction on Cares Campus</a:t>
            </a:r>
            <a:endParaRPr lang="en-US" sz="1400" dirty="0">
              <a:solidFill>
                <a:schemeClr val="accent1">
                  <a:lumMod val="50000"/>
                </a:schemeClr>
              </a:solidFill>
              <a:cs typeface="Roboto Slab"/>
            </a:endParaRPr>
          </a:p>
          <a:p>
            <a:pPr marL="742950" lvl="1" indent="-285750">
              <a:lnSpc>
                <a:spcPct val="110000"/>
              </a:lnSpc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December BCC presentation on affordable housing incentives</a:t>
            </a:r>
            <a:endParaRPr lang="en-US" sz="1400" dirty="0">
              <a:solidFill>
                <a:schemeClr val="accent1">
                  <a:lumMod val="50000"/>
                </a:schemeClr>
              </a:solidFill>
              <a:cs typeface="Roboto Slab"/>
            </a:endParaRPr>
          </a:p>
          <a:p>
            <a:pPr marL="742950" lvl="1" indent="-285750">
              <a:lnSpc>
                <a:spcPct val="110000"/>
              </a:lnSpc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Lease agreement with ASI for 120 units</a:t>
            </a:r>
          </a:p>
          <a:p>
            <a:pPr marL="742950" lvl="1" indent="-285750">
              <a:lnSpc>
                <a:spcPct val="110000"/>
              </a:lnSpc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$2 million in Affordable Housing Trust Fund</a:t>
            </a:r>
          </a:p>
          <a:p>
            <a:pPr marL="227965" indent="-227965">
              <a:lnSpc>
                <a:spcPct val="110000"/>
              </a:lnSpc>
            </a:pPr>
            <a:endParaRPr lang="en-US" sz="16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3D3870-54A3-4B8E-9881-A220FAB27A89}"/>
              </a:ext>
            </a:extLst>
          </p:cNvPr>
          <p:cNvSpPr/>
          <p:nvPr/>
        </p:nvSpPr>
        <p:spPr>
          <a:xfrm>
            <a:off x="4648200" y="330787"/>
            <a:ext cx="7040881" cy="5074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Serving Our Vulnerable Populations</a:t>
            </a:r>
            <a:endParaRPr lang="en-US" sz="3000" i="1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B66C5B89-70A6-4848-972F-99B86F2AAC49}"/>
              </a:ext>
            </a:extLst>
          </p:cNvPr>
          <p:cNvSpPr/>
          <p:nvPr/>
        </p:nvSpPr>
        <p:spPr>
          <a:xfrm>
            <a:off x="1837474" y="3564046"/>
            <a:ext cx="2761489" cy="1984324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4522FB5-EA98-46B0-97BC-B9E532924F4A}"/>
              </a:ext>
            </a:extLst>
          </p:cNvPr>
          <p:cNvSpPr/>
          <p:nvPr/>
        </p:nvSpPr>
        <p:spPr>
          <a:xfrm>
            <a:off x="709529" y="3582334"/>
            <a:ext cx="2590800" cy="196603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Housing and Homeless Services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D063AE-0ACE-4557-BD3F-75FC0B440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A black circle with white text and a logo&#10;&#10;Description automatically generated">
            <a:extLst>
              <a:ext uri="{FF2B5EF4-FFF2-40B4-BE49-F238E27FC236}">
                <a16:creationId xmlns:a16="http://schemas.microsoft.com/office/drawing/2014/main" id="{F14275BF-D935-2196-AD49-B34FE3651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51" y="57321"/>
            <a:ext cx="812005" cy="81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040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3D3870-54A3-4B8E-9881-A220FAB27A89}"/>
              </a:ext>
            </a:extLst>
          </p:cNvPr>
          <p:cNvSpPr/>
          <p:nvPr/>
        </p:nvSpPr>
        <p:spPr>
          <a:xfrm>
            <a:off x="2611316" y="469286"/>
            <a:ext cx="9077766" cy="276999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Regional Dashboard – Sheltered / Unsheltered</a:t>
            </a:r>
            <a:endParaRPr lang="en-US" sz="3000" i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F71B78-27C6-4216-982D-A7C1C046E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A black circle with white text and a logo&#10;&#10;Description automatically generated">
            <a:extLst>
              <a:ext uri="{FF2B5EF4-FFF2-40B4-BE49-F238E27FC236}">
                <a16:creationId xmlns:a16="http://schemas.microsoft.com/office/drawing/2014/main" id="{4705818B-BF4F-8E84-71AE-17A78B865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51" y="57321"/>
            <a:ext cx="812005" cy="8121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CEF061-D451-5BB6-B774-7B7974FA3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0" y="1090319"/>
            <a:ext cx="10075986" cy="52530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39EA56A-983F-8D61-C3D3-654891CD8DAC}"/>
              </a:ext>
            </a:extLst>
          </p:cNvPr>
          <p:cNvSpPr/>
          <p:nvPr/>
        </p:nvSpPr>
        <p:spPr>
          <a:xfrm>
            <a:off x="10114571" y="3080471"/>
            <a:ext cx="1874723" cy="331932"/>
          </a:xfrm>
          <a:prstGeom prst="rect">
            <a:avLst/>
          </a:prstGeom>
          <a:solidFill>
            <a:srgbClr val="CD9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Emergency Shelter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772598-EAF0-1510-3FB0-06A9D07232F7}"/>
              </a:ext>
            </a:extLst>
          </p:cNvPr>
          <p:cNvSpPr/>
          <p:nvPr/>
        </p:nvSpPr>
        <p:spPr>
          <a:xfrm>
            <a:off x="10114571" y="3727478"/>
            <a:ext cx="1874723" cy="331932"/>
          </a:xfrm>
          <a:prstGeom prst="rect">
            <a:avLst/>
          </a:prstGeom>
          <a:solidFill>
            <a:srgbClr val="005A9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Sheltered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D6EAFC-5485-2E62-9D96-CED82D44345A}"/>
              </a:ext>
            </a:extLst>
          </p:cNvPr>
          <p:cNvSpPr/>
          <p:nvPr/>
        </p:nvSpPr>
        <p:spPr>
          <a:xfrm>
            <a:off x="10114571" y="4374485"/>
            <a:ext cx="1874723" cy="331932"/>
          </a:xfrm>
          <a:prstGeom prst="rect">
            <a:avLst/>
          </a:prstGeom>
          <a:solidFill>
            <a:srgbClr val="8308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Roboto Slab" pitchFamily="2" charset="0"/>
                <a:ea typeface="Roboto Slab" pitchFamily="2" charset="0"/>
                <a:cs typeface="Roboto Slab" pitchFamily="2" charset="0"/>
              </a:rPr>
              <a:t>Unsheltered</a:t>
            </a:r>
          </a:p>
        </p:txBody>
      </p:sp>
    </p:spTree>
    <p:extLst>
      <p:ext uri="{BB962C8B-B14F-4D97-AF65-F5344CB8AC3E}">
        <p14:creationId xmlns:p14="http://schemas.microsoft.com/office/powerpoint/2010/main" val="2641681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13D3870-54A3-4B8E-9881-A220FAB27A89}"/>
              </a:ext>
            </a:extLst>
          </p:cNvPr>
          <p:cNvSpPr/>
          <p:nvPr/>
        </p:nvSpPr>
        <p:spPr>
          <a:xfrm>
            <a:off x="6096002" y="469286"/>
            <a:ext cx="5593079" cy="276999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Roboto Slab"/>
                <a:ea typeface="Roboto Slab"/>
                <a:cs typeface="Roboto Light"/>
              </a:rPr>
              <a:t>National Media Attention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F71B78-27C6-4216-982D-A7C1C046E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A black circle with white text and a logo&#10;&#10;Description automatically generated">
            <a:extLst>
              <a:ext uri="{FF2B5EF4-FFF2-40B4-BE49-F238E27FC236}">
                <a16:creationId xmlns:a16="http://schemas.microsoft.com/office/drawing/2014/main" id="{4705818B-BF4F-8E84-71AE-17A78B865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51" y="57321"/>
            <a:ext cx="812005" cy="812189"/>
          </a:xfrm>
          <a:prstGeom prst="rect">
            <a:avLst/>
          </a:prstGeom>
        </p:spPr>
      </p:pic>
      <p:pic>
        <p:nvPicPr>
          <p:cNvPr id="1026" name="Picture 6">
            <a:extLst>
              <a:ext uri="{FF2B5EF4-FFF2-40B4-BE49-F238E27FC236}">
                <a16:creationId xmlns:a16="http://schemas.microsoft.com/office/drawing/2014/main" id="{0834D6D0-411E-8D5D-BBB2-9A3F733285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4" t="9329" r="-4284" b="2610"/>
          <a:stretch/>
        </p:blipFill>
        <p:spPr bwMode="auto">
          <a:xfrm>
            <a:off x="120876" y="1173912"/>
            <a:ext cx="3870831" cy="438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B16EC715-CAC6-5485-FDFD-43F043225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649" y="1253373"/>
            <a:ext cx="4290646" cy="36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B412E2-482D-5155-DECC-E8A32667FB8D}"/>
              </a:ext>
            </a:extLst>
          </p:cNvPr>
          <p:cNvSpPr txBox="1"/>
          <p:nvPr/>
        </p:nvSpPr>
        <p:spPr>
          <a:xfrm>
            <a:off x="7799950" y="2261112"/>
            <a:ext cx="4057228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i="1" dirty="0">
                <a:latin typeface="Times New Roman"/>
                <a:cs typeface="Times New Roman"/>
              </a:rPr>
              <a:t>“the city is enforcing no-camping rules now that has sufficient beds.”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7CE166-D561-0931-73F8-9ED60DBCA643}"/>
              </a:ext>
            </a:extLst>
          </p:cNvPr>
          <p:cNvSpPr txBox="1"/>
          <p:nvPr/>
        </p:nvSpPr>
        <p:spPr>
          <a:xfrm>
            <a:off x="3783166" y="1783080"/>
            <a:ext cx="405722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i="1" dirty="0">
                <a:latin typeface="Times New Roman"/>
                <a:cs typeface="Times New Roman"/>
              </a:rPr>
              <a:t>“New campus with a big tent and sleeping pods provides shelter and services”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logo of a company&#10;&#10;Description automatically generated">
            <a:extLst>
              <a:ext uri="{FF2B5EF4-FFF2-40B4-BE49-F238E27FC236}">
                <a16:creationId xmlns:a16="http://schemas.microsoft.com/office/drawing/2014/main" id="{7EC8DFED-C443-C397-73DA-3A606F567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284" y="3429000"/>
            <a:ext cx="1813684" cy="10156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C51B00-DBB7-744D-3F09-816825A8FE83}"/>
              </a:ext>
            </a:extLst>
          </p:cNvPr>
          <p:cNvSpPr txBox="1"/>
          <p:nvPr/>
        </p:nvSpPr>
        <p:spPr>
          <a:xfrm>
            <a:off x="6598921" y="3954017"/>
            <a:ext cx="4901417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i="1" dirty="0">
                <a:latin typeface="Times New Roman"/>
                <a:ea typeface="Roboto Slab"/>
                <a:cs typeface="Times New Roman"/>
              </a:rPr>
              <a:t>“Reno Nevada has undertaken a model which is getting praise and in fact, getting notice from other western cities.”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13A0BD4-F1D1-8DB9-CADA-953A0F508704}"/>
              </a:ext>
            </a:extLst>
          </p:cNvPr>
          <p:cNvSpPr txBox="1"/>
          <p:nvPr/>
        </p:nvSpPr>
        <p:spPr>
          <a:xfrm>
            <a:off x="6538545" y="5158545"/>
            <a:ext cx="55930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ea typeface="Roboto Slab"/>
                <a:cs typeface="Times New Roman" panose="02020603050405020304" pitchFamily="18" charset="0"/>
              </a:rPr>
              <a:t>“Reno is beating the odds in solving homelessness”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BAD412-3469-56DF-6436-B73649158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540" y="4184849"/>
            <a:ext cx="2415172" cy="194739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59DDE2B-033E-FA76-5C45-2FB4DE6CD11F}"/>
              </a:ext>
            </a:extLst>
          </p:cNvPr>
          <p:cNvCxnSpPr/>
          <p:nvPr/>
        </p:nvCxnSpPr>
        <p:spPr>
          <a:xfrm>
            <a:off x="4440115" y="3260778"/>
            <a:ext cx="61634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1494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th through a grassy field&#10;&#10;Description automatically generated">
            <a:extLst>
              <a:ext uri="{FF2B5EF4-FFF2-40B4-BE49-F238E27FC236}">
                <a16:creationId xmlns:a16="http://schemas.microsoft.com/office/drawing/2014/main" id="{7A1BD4B0-38D9-040F-144A-84A3D2740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154" y="0"/>
            <a:ext cx="1031984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37E15C-7FCD-8041-B2C6-129E82A1E8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113667" cy="6858000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948738BA-D24E-1846-B815-9CA15E2D2588}"/>
              </a:ext>
            </a:extLst>
          </p:cNvPr>
          <p:cNvSpPr txBox="1">
            <a:spLocks/>
          </p:cNvSpPr>
          <p:nvPr/>
        </p:nvSpPr>
        <p:spPr>
          <a:xfrm>
            <a:off x="152400" y="1416889"/>
            <a:ext cx="4067747" cy="33990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6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bg1"/>
                </a:solidFill>
                <a:latin typeface="Roboto Slab"/>
                <a:ea typeface="Roboto Slab" pitchFamily="2" charset="0"/>
                <a:cs typeface="Roboto Light" panose="02000000000000000000" pitchFamily="2" charset="0"/>
              </a:rPr>
              <a:t>The Year Ahead  2024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E6E3D9C-1D54-E947-AD79-D1E8C9FBB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13" y="5032809"/>
            <a:ext cx="1152176" cy="115217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AE957B-A5E3-4C0A-AF4D-4277A7CAD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722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63488-DC4D-4D68-9D13-83F279B93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8100" y="1575095"/>
            <a:ext cx="8006443" cy="51463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Implement regionalized dispatch/EMS/fire services </a:t>
            </a:r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Complete West Hills refurbishment and open the facility for mental health services</a:t>
            </a:r>
          </a:p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Take leadership role in Behavioral Health Administration for the region</a:t>
            </a:r>
          </a:p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Expand and improve senior services and facilities</a:t>
            </a:r>
          </a:p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Conduct secure elections (Presidential Preference Primary, Primary, General)</a:t>
            </a:r>
          </a:p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Engage in Fiscal Equity analysis with Cities of Reno and Sparks</a:t>
            </a:r>
          </a:p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Identify A New Courthouse Solution</a:t>
            </a:r>
            <a:endParaRPr lang="en-US" sz="1800" dirty="0">
              <a:solidFill>
                <a:schemeClr val="accent1">
                  <a:lumMod val="50000"/>
                </a:schemeClr>
              </a:solidFill>
              <a:cs typeface="Roboto Slab" pitchFamily="2" charset="0"/>
            </a:endParaRPr>
          </a:p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Develop Funding Plan for WCSO Infirmary</a:t>
            </a:r>
            <a:endParaRPr lang="en-US" sz="1800" dirty="0">
              <a:solidFill>
                <a:schemeClr val="accent1">
                  <a:lumMod val="50000"/>
                </a:schemeClr>
              </a:solidFill>
              <a:cs typeface="Roboto Slab" pitchFamily="2" charset="0"/>
            </a:endParaRPr>
          </a:p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q"/>
            </a:pPr>
            <a:endParaRPr lang="en-US" sz="2000" b="1" dirty="0">
              <a:solidFill>
                <a:srgbClr val="023B53"/>
              </a:solidFill>
              <a:cs typeface="Roboto Slab" pitchFamily="2" charset="0"/>
            </a:endParaRPr>
          </a:p>
          <a:p>
            <a:pPr marL="227965" indent="-227965">
              <a:lnSpc>
                <a:spcPct val="110000"/>
              </a:lnSpc>
            </a:pPr>
            <a:endParaRPr lang="en-US" b="1" dirty="0">
              <a:solidFill>
                <a:schemeClr val="accent1"/>
              </a:solidFill>
              <a:cs typeface="Roboto Slab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3D3870-54A3-4B8E-9881-A220FAB27A89}"/>
              </a:ext>
            </a:extLst>
          </p:cNvPr>
          <p:cNvSpPr/>
          <p:nvPr/>
        </p:nvSpPr>
        <p:spPr>
          <a:xfrm>
            <a:off x="4724400" y="330787"/>
            <a:ext cx="6964681" cy="5836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2024 Key Goals</a:t>
            </a:r>
            <a:endParaRPr lang="en-US" sz="3000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49B0E1-B3D0-4CBD-8BE3-AC108579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 descr="A black circle with white text and a logo&#10;&#10;Description automatically generated">
            <a:extLst>
              <a:ext uri="{FF2B5EF4-FFF2-40B4-BE49-F238E27FC236}">
                <a16:creationId xmlns:a16="http://schemas.microsoft.com/office/drawing/2014/main" id="{18644EF9-7427-9EBA-1699-71DD6279E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051" y="57321"/>
            <a:ext cx="812005" cy="812189"/>
          </a:xfrm>
          <a:prstGeom prst="rect">
            <a:avLst/>
          </a:prstGeom>
        </p:spPr>
      </p:pic>
      <p:pic>
        <p:nvPicPr>
          <p:cNvPr id="7" name="Picture 6" descr="A city with a river and mountains in the background&#10;&#10;Description automatically generated">
            <a:extLst>
              <a:ext uri="{FF2B5EF4-FFF2-40B4-BE49-F238E27FC236}">
                <a16:creationId xmlns:a16="http://schemas.microsoft.com/office/drawing/2014/main" id="{EF92D365-FB76-3130-CE4F-6247117DDF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422" r="23397"/>
          <a:stretch/>
        </p:blipFill>
        <p:spPr>
          <a:xfrm>
            <a:off x="0" y="1053422"/>
            <a:ext cx="3571875" cy="530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726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ath through a grassy field&#10;&#10;Description automatically generated">
            <a:extLst>
              <a:ext uri="{FF2B5EF4-FFF2-40B4-BE49-F238E27FC236}">
                <a16:creationId xmlns:a16="http://schemas.microsoft.com/office/drawing/2014/main" id="{7A1BD4B0-38D9-040F-144A-84A3D2740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154" y="0"/>
            <a:ext cx="1031984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37E15C-7FCD-8041-B2C6-129E82A1E8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113667" cy="6858000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948738BA-D24E-1846-B815-9CA15E2D2588}"/>
              </a:ext>
            </a:extLst>
          </p:cNvPr>
          <p:cNvSpPr txBox="1">
            <a:spLocks/>
          </p:cNvSpPr>
          <p:nvPr/>
        </p:nvSpPr>
        <p:spPr>
          <a:xfrm>
            <a:off x="152400" y="1416889"/>
            <a:ext cx="4067747" cy="33990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6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bg1"/>
                </a:solidFill>
                <a:latin typeface="Roboto Slab"/>
                <a:ea typeface="Roboto Slab" pitchFamily="2" charset="0"/>
                <a:cs typeface="Roboto Light" panose="02000000000000000000" pitchFamily="2" charset="0"/>
              </a:rPr>
              <a:t>Citizen Advisory Board Summary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E6E3D9C-1D54-E947-AD79-D1E8C9FBB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13" y="5032809"/>
            <a:ext cx="1152176" cy="115217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AE957B-A5E3-4C0A-AF4D-4277A7CAD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3600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63488-DC4D-4D68-9D13-83F279B93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9247" y="1120776"/>
            <a:ext cx="7401070" cy="51724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CAB Stats 2023 (not unique individuals)</a:t>
            </a:r>
          </a:p>
          <a:p>
            <a:pPr marL="685154" lvl="1" indent="-227965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733 total staff/presenter/board participation in 2023 (hereafter called “staff”)</a:t>
            </a:r>
          </a:p>
          <a:p>
            <a:pPr marL="685154" lvl="1" indent="-227965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561 in-person participants from the community and 277 online, for a total of 838</a:t>
            </a:r>
            <a:endParaRPr lang="en-US" sz="8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  <a:p>
            <a:pPr marL="1142342" lvl="2" indent="-227965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Warm Springs CAB had 4x as many staff than public participants</a:t>
            </a:r>
          </a:p>
          <a:p>
            <a:pPr marL="1142342" lvl="2" indent="-227965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West Truckee Meadows/Verdi had twice as many staff than participants </a:t>
            </a:r>
          </a:p>
          <a:p>
            <a:pPr marL="1142342" lvl="2" indent="-227965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North Valleys: 122 staff versus 78 participants</a:t>
            </a:r>
          </a:p>
          <a:p>
            <a:pPr marL="1142342" lvl="2" indent="-227965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A few CABs had approximately equal numbers of staff to participants for a 1:1 ratio</a:t>
            </a:r>
          </a:p>
          <a:p>
            <a:pPr marL="1142342" lvl="2" indent="-227965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One of the more successful CABs, in terms of attendance, is Incline Village/Crystal Bay with 212 public participants and 103 staff, a nearly 2:1 proportion </a:t>
            </a:r>
          </a:p>
          <a:p>
            <a:pPr marL="227965" indent="-227965"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Topic-based meetings are well-attended</a:t>
            </a:r>
          </a:p>
          <a:p>
            <a:pPr marL="1142342" lvl="2" indent="-227965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One Gerlach meeting had nearly half of the entire year’s attendees in one meeting </a:t>
            </a:r>
          </a:p>
          <a:p>
            <a:pPr marL="1142342" lvl="2" indent="-227965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More than half of the Spanish Springs CAB public attendees participated in 2 hot topic meetings: Lands Bill, Secretary of State</a:t>
            </a:r>
          </a:p>
          <a:p>
            <a:pPr marL="227965" indent="-227965"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Promotion of the CAB</a:t>
            </a:r>
          </a:p>
          <a:p>
            <a:pPr marL="685154" lvl="1" indent="-227965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Each CAB meeting is promoted to the district list(s) it falls within, posted on Nextdoor, and is placed on the Washoe County webpage – equaling thousands of people notified</a:t>
            </a:r>
          </a:p>
          <a:p>
            <a:pPr marL="685154" lvl="1" indent="-227965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The full list of annual scheduled meetings is available online</a:t>
            </a:r>
          </a:p>
          <a:p>
            <a:pPr marL="685154" lvl="1" indent="-227965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Postcards sent in 2022 proved to be ineffective at increasing attendance </a:t>
            </a:r>
          </a:p>
          <a:p>
            <a:pPr marL="685154" lvl="1" indent="-227965">
              <a:lnSpc>
                <a:spcPct val="110000"/>
              </a:lnSpc>
            </a:pPr>
            <a:endParaRPr lang="en-US" sz="12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  <a:p>
            <a:pPr marL="227965" indent="-227965">
              <a:lnSpc>
                <a:spcPct val="110000"/>
              </a:lnSpc>
            </a:pPr>
            <a:endParaRPr lang="en-US" sz="12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3D3870-54A3-4B8E-9881-A220FAB27A89}"/>
              </a:ext>
            </a:extLst>
          </p:cNvPr>
          <p:cNvSpPr/>
          <p:nvPr/>
        </p:nvSpPr>
        <p:spPr>
          <a:xfrm>
            <a:off x="4648200" y="330787"/>
            <a:ext cx="7040881" cy="5074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Roboto Slab"/>
                <a:ea typeface="Roboto Slab"/>
                <a:cs typeface="Roboto Light"/>
              </a:rPr>
              <a:t>CABs – Statistics &amp; Promotion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D063AE-0ACE-4557-BD3F-75FC0B440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Angled shot of pen on a graph">
            <a:extLst>
              <a:ext uri="{FF2B5EF4-FFF2-40B4-BE49-F238E27FC236}">
                <a16:creationId xmlns:a16="http://schemas.microsoft.com/office/drawing/2014/main" id="{882D79E0-DAE2-DC38-7F94-B28E68535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89" y="2180665"/>
            <a:ext cx="3745006" cy="249667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9821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63488-DC4D-4D68-9D13-83F279B93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686" y="1685552"/>
            <a:ext cx="7401070" cy="397117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CAB members have expressed frustration with: </a:t>
            </a:r>
          </a:p>
          <a:p>
            <a:pPr marL="685789" lvl="1" indent="-228600">
              <a:lnSpc>
                <a:spcPct val="110000"/>
              </a:lnSpc>
              <a:buFont typeface="+mj-lt"/>
              <a:buAutoNum type="arabicPeriod"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Lack of action items</a:t>
            </a:r>
          </a:p>
          <a:p>
            <a:pPr marL="685789" lvl="1" indent="-228600">
              <a:lnSpc>
                <a:spcPct val="110000"/>
              </a:lnSpc>
              <a:buFont typeface="+mj-lt"/>
              <a:buAutoNum type="arabicPeriod"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Not providing true advice to the county</a:t>
            </a:r>
          </a:p>
          <a:p>
            <a:pPr marL="685789" lvl="1" indent="-228600">
              <a:lnSpc>
                <a:spcPct val="110000"/>
              </a:lnSpc>
              <a:buFont typeface="+mj-lt"/>
              <a:buAutoNum type="arabicPeriod"/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Loss of development topics being brought in front of the CAB</a:t>
            </a:r>
          </a:p>
          <a:p>
            <a:pPr marL="457189" lvl="1" indent="0">
              <a:lnSpc>
                <a:spcPct val="110000"/>
              </a:lnSpc>
              <a:buNone/>
            </a:pPr>
            <a:endParaRPr lang="en-US" sz="16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  <a:p>
            <a:pPr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Strengthen Staffing for Development Meeting/CAB  Communication</a:t>
            </a:r>
          </a:p>
          <a:p>
            <a:pPr lvl="1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Timing – earlier in the process</a:t>
            </a:r>
          </a:p>
          <a:p>
            <a:pPr lvl="1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Specific to the development</a:t>
            </a:r>
          </a:p>
          <a:p>
            <a:pPr lvl="1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No restrictive Open Meeting Law requirements – public comment</a:t>
            </a:r>
          </a:p>
          <a:p>
            <a:pPr lvl="1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Record meetings and promises made are to be implemented into the planning process, well ahead of the final approval by the County</a:t>
            </a:r>
          </a:p>
          <a:p>
            <a:pPr lvl="1">
              <a:lnSpc>
                <a:spcPct val="110000"/>
              </a:lnSpc>
            </a:pPr>
            <a:r>
              <a:rPr lang="en-US" sz="12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Everyone in the community will have an equal voice at Development Meeting versus a handful of appointed CAB members</a:t>
            </a:r>
          </a:p>
          <a:p>
            <a:pPr marL="685154" lvl="1" indent="-227965">
              <a:lnSpc>
                <a:spcPct val="110000"/>
              </a:lnSpc>
            </a:pPr>
            <a:endParaRPr lang="en-US" sz="12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  <a:p>
            <a:pPr marL="227965" indent="-227965">
              <a:lnSpc>
                <a:spcPct val="110000"/>
              </a:lnSpc>
            </a:pPr>
            <a:endParaRPr lang="en-US" sz="12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3D3870-54A3-4B8E-9881-A220FAB27A89}"/>
              </a:ext>
            </a:extLst>
          </p:cNvPr>
          <p:cNvSpPr/>
          <p:nvPr/>
        </p:nvSpPr>
        <p:spPr>
          <a:xfrm>
            <a:off x="4648200" y="330787"/>
            <a:ext cx="7040881" cy="5074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Roboto Slab"/>
                <a:ea typeface="Roboto Slab"/>
                <a:cs typeface="Roboto Light"/>
              </a:rPr>
              <a:t>CABs – Membership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D063AE-0ACE-4557-BD3F-75FC0B440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Frustrated old businessman">
            <a:extLst>
              <a:ext uri="{FF2B5EF4-FFF2-40B4-BE49-F238E27FC236}">
                <a16:creationId xmlns:a16="http://schemas.microsoft.com/office/drawing/2014/main" id="{D5A67C0E-9BF7-04F3-4E8B-7B09FE2BA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094" y="2129864"/>
            <a:ext cx="3897406" cy="25982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936182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63488-DC4D-4D68-9D13-83F279B93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047" y="1354765"/>
            <a:ext cx="11349318" cy="51724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600" b="1" u="sng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Community Survey</a:t>
            </a:r>
          </a:p>
          <a:p>
            <a:pPr marL="684530" lvl="1" indent="-227965"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From June through September, Washoe County surveyed the community to ask about engagement</a:t>
            </a:r>
          </a:p>
          <a:p>
            <a:pPr marL="1141730" lvl="2" indent="-227965">
              <a:lnSpc>
                <a:spcPct val="110000"/>
              </a:lnSpc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How do you want to hear </a:t>
            </a: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from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 the County?</a:t>
            </a:r>
          </a:p>
          <a:p>
            <a:pPr marL="1141730" lvl="2" indent="-227965">
              <a:lnSpc>
                <a:spcPct val="110000"/>
              </a:lnSpc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How do you want to communicate </a:t>
            </a: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to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 the County? </a:t>
            </a:r>
          </a:p>
          <a:p>
            <a:pPr marL="684530" lvl="1" indent="-227965"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Nearly 2,000 people took the survey</a:t>
            </a:r>
          </a:p>
          <a:p>
            <a:pPr marL="456565" lvl="1" indent="0">
              <a:lnSpc>
                <a:spcPct val="110000"/>
              </a:lnSpc>
              <a:buNone/>
            </a:pPr>
            <a:endParaRPr lang="en-US" sz="12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1600" b="1" u="sng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How Survey Respondents Prefer to Communicate With The County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:</a:t>
            </a:r>
          </a:p>
          <a:p>
            <a:pPr marL="227965" indent="-227965"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More than half of respondents prefer to visit the Washoe County webpage, followed by news sources. </a:t>
            </a:r>
          </a:p>
          <a:p>
            <a:pPr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Only  9% responded that in-person meetings were their first choice for hearing from the County </a:t>
            </a:r>
          </a:p>
          <a:p>
            <a:pPr marL="227965" indent="-227965"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41% of people said in-person meetings are </a:t>
            </a:r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not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 useful</a:t>
            </a:r>
          </a:p>
          <a:p>
            <a:pPr marL="227965" indent="-227965">
              <a:lnSpc>
                <a:spcPct val="110000"/>
              </a:lnSpc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21% of people said in-person meetings are useful</a:t>
            </a:r>
          </a:p>
          <a:p>
            <a:pPr marL="456565" lvl="1" indent="0">
              <a:lnSpc>
                <a:spcPct val="110000"/>
              </a:lnSpc>
              <a:buNone/>
            </a:pPr>
            <a:endParaRPr lang="en-US" sz="12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  <a:p>
            <a:pPr marL="227965" indent="-227965">
              <a:lnSpc>
                <a:spcPct val="110000"/>
              </a:lnSpc>
            </a:pPr>
            <a:endParaRPr lang="en-US" sz="12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3D3870-54A3-4B8E-9881-A220FAB27A89}"/>
              </a:ext>
            </a:extLst>
          </p:cNvPr>
          <p:cNvSpPr/>
          <p:nvPr/>
        </p:nvSpPr>
        <p:spPr>
          <a:xfrm>
            <a:off x="4648200" y="330787"/>
            <a:ext cx="7040881" cy="5074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Roboto Slab"/>
                <a:ea typeface="Roboto Slab"/>
                <a:cs typeface="Roboto Light"/>
              </a:rPr>
              <a:t>CABs – Survey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D063AE-0ACE-4557-BD3F-75FC0B440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701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63488-DC4D-4D68-9D13-83F279B93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570" y="2750290"/>
            <a:ext cx="7401070" cy="17389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What Are Your Thoughts For CAB Improvement?</a:t>
            </a:r>
          </a:p>
          <a:p>
            <a:pPr marL="227965" indent="-227965">
              <a:lnSpc>
                <a:spcPct val="110000"/>
              </a:lnSpc>
            </a:pPr>
            <a:endParaRPr lang="en-US" sz="12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3D3870-54A3-4B8E-9881-A220FAB27A89}"/>
              </a:ext>
            </a:extLst>
          </p:cNvPr>
          <p:cNvSpPr/>
          <p:nvPr/>
        </p:nvSpPr>
        <p:spPr>
          <a:xfrm>
            <a:off x="4648200" y="330787"/>
            <a:ext cx="7040881" cy="5074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Roboto Slab"/>
                <a:ea typeface="Roboto Slab"/>
                <a:cs typeface="Roboto Light"/>
              </a:rPr>
              <a:t>CABs – Looking Forward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B66C5B89-70A6-4848-972F-99B86F2AAC49}"/>
              </a:ext>
            </a:extLst>
          </p:cNvPr>
          <p:cNvSpPr/>
          <p:nvPr/>
        </p:nvSpPr>
        <p:spPr>
          <a:xfrm flipH="1">
            <a:off x="7310552" y="2376799"/>
            <a:ext cx="2353402" cy="1984324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4522FB5-EA98-46B0-97BC-B9E532924F4A}"/>
              </a:ext>
            </a:extLst>
          </p:cNvPr>
          <p:cNvSpPr/>
          <p:nvPr/>
        </p:nvSpPr>
        <p:spPr>
          <a:xfrm>
            <a:off x="9148828" y="2376799"/>
            <a:ext cx="2761489" cy="198432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Community Outreach Based on Advisement in 2024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D063AE-0ACE-4557-BD3F-75FC0B440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383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aerial view of a town&#10;&#10;Description automatically generated">
            <a:extLst>
              <a:ext uri="{FF2B5EF4-FFF2-40B4-BE49-F238E27FC236}">
                <a16:creationId xmlns:a16="http://schemas.microsoft.com/office/drawing/2014/main" id="{C662C132-219A-E2FC-0A9E-32D4DD938F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 b="17466"/>
          <a:stretch/>
        </p:blipFill>
        <p:spPr>
          <a:xfrm>
            <a:off x="0" y="1061563"/>
            <a:ext cx="12192000" cy="52947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8EBE9-744E-4BF2-3D55-F4ABFB586A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89719"/>
            <a:ext cx="9144000" cy="1016855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2023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63BF4B-5559-EFBA-EAA2-C3B873852F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3815" y="2849491"/>
            <a:ext cx="10144369" cy="1655762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A year of laying the foundation for generational change within our community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BF0EE-1428-A7B9-81C6-E9F196CCD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 descr="A black circle with white text and a logo&#10;&#10;Description automatically generated">
            <a:extLst>
              <a:ext uri="{FF2B5EF4-FFF2-40B4-BE49-F238E27FC236}">
                <a16:creationId xmlns:a16="http://schemas.microsoft.com/office/drawing/2014/main" id="{48E4BE50-E53C-1ADC-8D27-E215BD43D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51" y="57321"/>
            <a:ext cx="812005" cy="81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48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BA7355D-3039-E249-ABA5-AA341BED4F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4377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FEE6A1A-CBFA-334A-AC26-86072326FF77}"/>
              </a:ext>
            </a:extLst>
          </p:cNvPr>
          <p:cNvSpPr txBox="1">
            <a:spLocks/>
          </p:cNvSpPr>
          <p:nvPr/>
        </p:nvSpPr>
        <p:spPr>
          <a:xfrm>
            <a:off x="1600200" y="1498600"/>
            <a:ext cx="9144000" cy="3073400"/>
          </a:xfrm>
          <a:prstGeom prst="rect">
            <a:avLst/>
          </a:prstGeom>
        </p:spPr>
        <p:txBody>
          <a:bodyPr anchor="ctr"/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476A8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r>
              <a:rPr lang="en-US" sz="8000" dirty="0">
                <a:solidFill>
                  <a:schemeClr val="bg1"/>
                </a:solidFill>
              </a:rPr>
              <a:t>Thank you!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034A56E-43F4-914B-B894-FDB39998D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0507" y="5410200"/>
            <a:ext cx="850985" cy="8509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86270F-EF8B-4436-BCE6-A2B82C7A0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dirty="0" smtClean="0">
                <a:solidFill>
                  <a:schemeClr val="bg1"/>
                </a:solidFill>
              </a:rPr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572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63488-DC4D-4D68-9D13-83F279B93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598" y="1099178"/>
            <a:ext cx="10433464" cy="525717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Regionalization of Dispatch/EMS/Fire </a:t>
            </a:r>
            <a:endParaRPr lang="en-US" sz="1600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</a:endParaRPr>
          </a:p>
          <a:p>
            <a:pPr marL="685165" lvl="1" indent="-227965">
              <a:lnSpc>
                <a:spcPct val="110000"/>
              </a:lnSpc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Executed regionalized computer aided dispatch (CAD) platform ILA with Reno/Sparks/REMSA in September</a:t>
            </a:r>
          </a:p>
          <a:p>
            <a:pPr marL="685165" lvl="1" indent="-227965">
              <a:lnSpc>
                <a:spcPct val="110000"/>
              </a:lnSpc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CAD implementation underway for target 24-month timeline</a:t>
            </a:r>
          </a:p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Improve Elections Administration/Execution</a:t>
            </a:r>
          </a:p>
          <a:p>
            <a:pPr marL="685165" lvl="1" indent="-227965">
              <a:lnSpc>
                <a:spcPct val="110000"/>
              </a:lnSpc>
              <a:buFont typeface="Arial" panose="05000000000000000000" pitchFamily="2" charset="2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Completed independent consultant review of ROV 2022 elections operations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Arial"/>
            </a:endParaRPr>
          </a:p>
          <a:p>
            <a:pPr marL="685165" lvl="1" indent="-227965">
              <a:lnSpc>
                <a:spcPct val="110000"/>
              </a:lnSpc>
              <a:buFont typeface="Arial" panose="05000000000000000000" pitchFamily="2" charset="2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Arial"/>
              </a:rPr>
              <a:t>Implemented full staffing consistent with consultant recommendations</a:t>
            </a:r>
            <a:endParaRPr lang="en-US" sz="1400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</a:endParaRPr>
          </a:p>
          <a:p>
            <a:pPr marL="685165" lvl="1" indent="-227965">
              <a:lnSpc>
                <a:spcPct val="110000"/>
              </a:lnSpc>
              <a:buFont typeface="Arial" panose="05000000000000000000" pitchFamily="2" charset="2"/>
              <a:buChar char="•"/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Arial"/>
              </a:rPr>
              <a:t>Standard Operating Procedure (SOP) development underway for PPP</a:t>
            </a:r>
          </a:p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Launched Climate Resilience Initiative </a:t>
            </a:r>
          </a:p>
          <a:p>
            <a:pPr marL="685165" lvl="1" indent="-227965">
              <a:lnSpc>
                <a:spcPct val="110000"/>
              </a:lnSpc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Hired Sustainability Manager</a:t>
            </a:r>
          </a:p>
          <a:p>
            <a:pPr marL="685165" lvl="1" indent="-227965">
              <a:lnSpc>
                <a:spcPct val="110000"/>
              </a:lnSpc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Award-Winning Green Recovery Plan</a:t>
            </a:r>
          </a:p>
          <a:p>
            <a:pPr marL="685165" lvl="1" indent="-227965">
              <a:lnSpc>
                <a:spcPct val="110000"/>
              </a:lnSpc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Secured sustainability federal grant for Gerlach</a:t>
            </a:r>
          </a:p>
          <a:p>
            <a:pPr marL="227965" indent="-227965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Envision Washoe 2040 Master Plan Update</a:t>
            </a:r>
          </a:p>
          <a:p>
            <a:pPr marL="742950" lvl="1" indent="-285750">
              <a:lnSpc>
                <a:spcPct val="110000"/>
              </a:lnSpc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Approved at the January Planning Commission meeting</a:t>
            </a:r>
          </a:p>
          <a:p>
            <a:pPr marL="227976" indent="-227965">
              <a:lnSpc>
                <a:spcPct val="110000"/>
              </a:lnSpc>
            </a:pPr>
            <a:endParaRPr lang="en-US" sz="1800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3D3870-54A3-4B8E-9881-A220FAB27A89}"/>
              </a:ext>
            </a:extLst>
          </p:cNvPr>
          <p:cNvSpPr/>
          <p:nvPr/>
        </p:nvSpPr>
        <p:spPr>
          <a:xfrm>
            <a:off x="4724400" y="330787"/>
            <a:ext cx="6964681" cy="5836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endParaRPr lang="en-US" sz="3000" i="1" dirty="0">
              <a:solidFill>
                <a:schemeClr val="bg1"/>
              </a:solidFill>
              <a:latin typeface="Roboto Slab"/>
              <a:ea typeface="Roboto Slab"/>
              <a:cs typeface="Roboto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49B0E1-B3D0-4CBD-8BE3-AC108579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dirty="0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A black circle with white text and a logo&#10;&#10;Description automatically generated">
            <a:extLst>
              <a:ext uri="{FF2B5EF4-FFF2-40B4-BE49-F238E27FC236}">
                <a16:creationId xmlns:a16="http://schemas.microsoft.com/office/drawing/2014/main" id="{3AA9E24A-51AC-E7B4-A660-9FD7715C5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051" y="57321"/>
            <a:ext cx="812005" cy="812189"/>
          </a:xfrm>
          <a:prstGeom prst="rect">
            <a:avLst/>
          </a:prstGeom>
        </p:spPr>
      </p:pic>
      <p:pic>
        <p:nvPicPr>
          <p:cNvPr id="1026" name="Picture 2" descr="REMSA Health and Truckee Meadows Fire Protection District Announce Public -  Private Partnership Integral to Community Care - REMSA Health">
            <a:extLst>
              <a:ext uri="{FF2B5EF4-FFF2-40B4-BE49-F238E27FC236}">
                <a16:creationId xmlns:a16="http://schemas.microsoft.com/office/drawing/2014/main" id="{9401BABA-411C-CB20-2931-71ED00FE5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207" y="1926672"/>
            <a:ext cx="3752851" cy="1392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Washoe County election audit: Error-prone processes, confusion">
            <a:extLst>
              <a:ext uri="{FF2B5EF4-FFF2-40B4-BE49-F238E27FC236}">
                <a16:creationId xmlns:a16="http://schemas.microsoft.com/office/drawing/2014/main" id="{ACD77EAA-EA9D-E7FF-C776-8B37282A4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430" y="3117389"/>
            <a:ext cx="2480020" cy="1743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Solar panels in a field&#10;&#10;Description automatically generated">
            <a:extLst>
              <a:ext uri="{FF2B5EF4-FFF2-40B4-BE49-F238E27FC236}">
                <a16:creationId xmlns:a16="http://schemas.microsoft.com/office/drawing/2014/main" id="{F75EC3F3-6EE4-D236-E6A4-D9FE8D8CE1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1534" y="4125811"/>
            <a:ext cx="3038833" cy="1705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781AE71-2BBD-DFB8-1896-A26E59AEDBB1}"/>
              </a:ext>
            </a:extLst>
          </p:cNvPr>
          <p:cNvSpPr/>
          <p:nvPr/>
        </p:nvSpPr>
        <p:spPr>
          <a:xfrm>
            <a:off x="4930285" y="330787"/>
            <a:ext cx="6964681" cy="5836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Roboto Slab"/>
                <a:ea typeface="Roboto Slab"/>
                <a:cs typeface="Roboto Light"/>
              </a:rPr>
              <a:t>2023 Accomplishments</a:t>
            </a:r>
            <a:endParaRPr lang="en-US" sz="3000" i="1" dirty="0">
              <a:solidFill>
                <a:schemeClr val="bg1"/>
              </a:solidFill>
              <a:latin typeface="Roboto Slab"/>
              <a:ea typeface="Roboto Slab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610477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A56A28-79A9-C04E-8688-E82994210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9073" y="1210345"/>
            <a:ext cx="7436036" cy="51024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n-US" sz="16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Initiated </a:t>
            </a:r>
            <a:r>
              <a:rPr lang="en-US" sz="2000" b="1" dirty="0">
                <a:solidFill>
                  <a:srgbClr val="023B53"/>
                </a:solidFill>
                <a:latin typeface="Roboto Slab"/>
                <a:ea typeface="Roboto Slab"/>
                <a:cs typeface="Roboto Slab"/>
              </a:rPr>
              <a:t>$1.8 million in improvements to the Senior Centers; work to be completed by end of summer of 2024</a:t>
            </a:r>
          </a:p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Increased childcare capacity by 250 children for foster families and County employee families  </a:t>
            </a:r>
          </a:p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“Perimeter” emergency evacuation mapping tool</a:t>
            </a:r>
          </a:p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</a:rPr>
              <a:t>Completed the implementation of Gerlach broadband enabling high speed internet for the community </a:t>
            </a:r>
          </a:p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n-US" sz="1600" b="1" dirty="0">
              <a:solidFill>
                <a:schemeClr val="accent1">
                  <a:lumMod val="50000"/>
                </a:schemeClr>
              </a:solidFill>
              <a:cs typeface="Roboto Slab" pitchFamily="2" charset="0"/>
            </a:endParaRPr>
          </a:p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endParaRPr lang="en-US" sz="16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04B9DA-9B43-4A9C-9D48-00D8023D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805907-0317-5044-A290-92064BFF04BD}"/>
              </a:ext>
            </a:extLst>
          </p:cNvPr>
          <p:cNvSpPr/>
          <p:nvPr/>
        </p:nvSpPr>
        <p:spPr>
          <a:xfrm>
            <a:off x="4724400" y="330787"/>
            <a:ext cx="6964681" cy="5836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Roboto Slab"/>
                <a:ea typeface="Roboto Slab"/>
                <a:cs typeface="Roboto Light"/>
              </a:rPr>
              <a:t>2023 Accomplishments</a:t>
            </a:r>
            <a:endParaRPr lang="en-US" sz="3000" i="1" dirty="0">
              <a:solidFill>
                <a:schemeClr val="bg1"/>
              </a:solidFill>
              <a:latin typeface="Roboto Slab"/>
              <a:ea typeface="Roboto Slab"/>
              <a:cs typeface="Roboto Light"/>
            </a:endParaRPr>
          </a:p>
        </p:txBody>
      </p:sp>
      <p:pic>
        <p:nvPicPr>
          <p:cNvPr id="4100" name="Picture 4" descr="Have a Heart: Faces of foster care">
            <a:extLst>
              <a:ext uri="{FF2B5EF4-FFF2-40B4-BE49-F238E27FC236}">
                <a16:creationId xmlns:a16="http://schemas.microsoft.com/office/drawing/2014/main" id="{BF98E0F2-C5BD-280D-FA3C-A13E19C70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88"/>
          <a:stretch/>
        </p:blipFill>
        <p:spPr bwMode="auto">
          <a:xfrm>
            <a:off x="87517" y="1210345"/>
            <a:ext cx="3749038" cy="1889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C9A23D-0EEA-63A0-BC60-EE7F844CF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2" t="33610" b="7315"/>
          <a:stretch/>
        </p:blipFill>
        <p:spPr bwMode="auto">
          <a:xfrm>
            <a:off x="922053" y="3100104"/>
            <a:ext cx="3131211" cy="1546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Letter: Setting the record straight on Ormat, BLM (About Gerlach, NV) :  r/BurningMan">
            <a:extLst>
              <a:ext uri="{FF2B5EF4-FFF2-40B4-BE49-F238E27FC236}">
                <a16:creationId xmlns:a16="http://schemas.microsoft.com/office/drawing/2014/main" id="{0036373F-82A1-1F8B-65D1-C2B885D48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91" y="4646920"/>
            <a:ext cx="3166533" cy="1781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70138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A56A28-79A9-C04E-8688-E82994210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0957" y="1169762"/>
            <a:ext cx="8801100" cy="5000626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Washoe County Leadership Academy – Inaugural class complete and 2</a:t>
            </a:r>
            <a:r>
              <a:rPr lang="en-US" sz="2300" b="1" baseline="300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nd</a:t>
            </a: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 year underway</a:t>
            </a:r>
          </a:p>
          <a:p>
            <a:pPr marL="685165" lvl="1" indent="-227965">
              <a:lnSpc>
                <a:spcPct val="150000"/>
              </a:lnSpc>
            </a:pPr>
            <a:r>
              <a:rPr lang="en-US" sz="23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Received 267 applications in year two, up from 180 in year one</a:t>
            </a:r>
          </a:p>
          <a:p>
            <a:pPr marL="685165" lvl="1" indent="-227965">
              <a:lnSpc>
                <a:spcPct val="150000"/>
              </a:lnSpc>
            </a:pPr>
            <a:r>
              <a:rPr lang="en-US" sz="23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Increased curriculum by one full day, from 8 to 9 days</a:t>
            </a:r>
          </a:p>
          <a:p>
            <a:pPr marL="685165" lvl="1" indent="-227965">
              <a:lnSpc>
                <a:spcPct val="150000"/>
              </a:lnSpc>
            </a:pPr>
            <a:r>
              <a:rPr lang="en-US" sz="23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Nine first-year alumni applications to boards and committees, </a:t>
            </a:r>
            <a:br>
              <a:rPr lang="en-US" sz="2300" dirty="0">
                <a:latin typeface="Roboto Slab"/>
                <a:ea typeface="Roboto Slab"/>
                <a:cs typeface="Roboto Slab"/>
              </a:rPr>
            </a:br>
            <a:r>
              <a:rPr lang="en-US" sz="23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with five appointed; one new hire</a:t>
            </a:r>
            <a:endParaRPr lang="en-US" sz="2300" dirty="0">
              <a:solidFill>
                <a:schemeClr val="accent1">
                  <a:lumMod val="50000"/>
                </a:schemeClr>
              </a:solidFill>
              <a:cs typeface="Roboto Slab" pitchFamily="2" charset="0"/>
            </a:endParaRPr>
          </a:p>
          <a:p>
            <a:pPr marL="685165" lvl="1" indent="-227965">
              <a:lnSpc>
                <a:spcPct val="150000"/>
              </a:lnSpc>
            </a:pPr>
            <a:r>
              <a:rPr lang="en-US" sz="2300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Two class projects successfully completed in year one, with a single project focused on foster and adoption</a:t>
            </a:r>
            <a:endParaRPr lang="en-US" sz="23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Conducted 99 public meetings (including CABs)</a:t>
            </a:r>
            <a:br>
              <a:rPr lang="en-US" sz="2300" b="1" dirty="0">
                <a:latin typeface="Roboto Slab"/>
                <a:ea typeface="Roboto Slab"/>
                <a:cs typeface="Roboto Slab"/>
              </a:rPr>
            </a:br>
            <a:br>
              <a:rPr lang="en-US" sz="2300" b="1" dirty="0">
                <a:latin typeface="Roboto Slab"/>
                <a:ea typeface="Roboto Slab"/>
                <a:cs typeface="Roboto Slab"/>
              </a:rPr>
            </a:br>
            <a:r>
              <a:rPr lang="en-US" sz="23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Resolved 280 commissioner requests</a:t>
            </a:r>
          </a:p>
          <a:p>
            <a:pPr marL="0" indent="0">
              <a:lnSpc>
                <a:spcPct val="120000"/>
              </a:lnSpc>
              <a:buNone/>
            </a:pPr>
            <a:endParaRPr lang="en-US" sz="23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  <a:p>
            <a:pPr marL="0" indent="0">
              <a:lnSpc>
                <a:spcPct val="120000"/>
              </a:lnSpc>
              <a:buNone/>
            </a:pPr>
            <a:endParaRPr lang="en-US" sz="2300" dirty="0">
              <a:solidFill>
                <a:schemeClr val="accent1">
                  <a:lumMod val="50000"/>
                </a:schemeClr>
              </a:solidFill>
            </a:endParaRPr>
          </a:p>
          <a:p>
            <a:pPr marL="227965" indent="-227965">
              <a:lnSpc>
                <a:spcPct val="150000"/>
              </a:lnSpc>
            </a:pPr>
            <a:endParaRPr lang="en-US" sz="2600" b="1" dirty="0">
              <a:solidFill>
                <a:srgbClr val="0476A8"/>
              </a:solidFill>
              <a:cs typeface="Roboto Slab" pitchFamily="2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600" b="1" dirty="0">
              <a:solidFill>
                <a:srgbClr val="0476A8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87F398-0CD9-BF47-9B2A-B7608E5C9EB8}"/>
              </a:ext>
            </a:extLst>
          </p:cNvPr>
          <p:cNvSpPr/>
          <p:nvPr/>
        </p:nvSpPr>
        <p:spPr>
          <a:xfrm>
            <a:off x="3505200" y="330787"/>
            <a:ext cx="8183881" cy="4312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Expanded Outreach Initiatives</a:t>
            </a:r>
            <a:endParaRPr lang="en-US" sz="3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17ED62-466C-4EBD-8EF1-9AC37CACD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A3F2978C-BABA-A4B9-C5DB-258D71F3D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49" y="991055"/>
            <a:ext cx="1295400" cy="1295400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3517B204-2F46-CC17-EA2B-D59C5AB2C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86" y="3557814"/>
            <a:ext cx="914400" cy="914400"/>
          </a:xfrm>
          <a:prstGeom prst="rect">
            <a:avLst/>
          </a:prstGeom>
        </p:spPr>
      </p:pic>
      <p:pic>
        <p:nvPicPr>
          <p:cNvPr id="15" name="Picture 1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AB4C7E38-AF7B-5CCD-3A17-E263F63ED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43" y="4682936"/>
            <a:ext cx="914400" cy="914400"/>
          </a:xfrm>
          <a:prstGeom prst="rect">
            <a:avLst/>
          </a:prstGeom>
        </p:spPr>
      </p:pic>
      <p:pic>
        <p:nvPicPr>
          <p:cNvPr id="19" name="Picture 1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5B66BD8-4B17-EC6C-DBA5-7AD28A9311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7470" y="4416891"/>
            <a:ext cx="3491803" cy="175349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 descr="A black circle with white text and a logo&#10;&#10;Description automatically generated">
            <a:extLst>
              <a:ext uri="{FF2B5EF4-FFF2-40B4-BE49-F238E27FC236}">
                <a16:creationId xmlns:a16="http://schemas.microsoft.com/office/drawing/2014/main" id="{76878DFF-595D-81CE-C05F-04577C21C1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051" y="57321"/>
            <a:ext cx="812005" cy="81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63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ue arrows in a blue background&#10;&#10;Description automatically generated">
            <a:extLst>
              <a:ext uri="{FF2B5EF4-FFF2-40B4-BE49-F238E27FC236}">
                <a16:creationId xmlns:a16="http://schemas.microsoft.com/office/drawing/2014/main" id="{08FD8D16-32ED-BA0D-162E-02AB7A973E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24601"/>
          <a:stretch/>
        </p:blipFill>
        <p:spPr>
          <a:xfrm>
            <a:off x="5400676" y="1058799"/>
            <a:ext cx="6791324" cy="529755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A56A28-79A9-C04E-8688-E82994210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9" y="1549698"/>
            <a:ext cx="5158315" cy="44215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</a:rPr>
              <a:t>Government Affairs Liaison</a:t>
            </a:r>
          </a:p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</a:rPr>
              <a:t>Public Defender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Alternate Public Defender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</a:endParaRPr>
          </a:p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</a:rPr>
              <a:t>Director, Human Services Agency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</a:rPr>
              <a:t>Sustainability Manager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</a:rPr>
              <a:t>Registrar of Voters Staffing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Roboto Slab"/>
              <a:ea typeface="Roboto Slab"/>
              <a:cs typeface="Roboto Slab"/>
            </a:endParaRPr>
          </a:p>
          <a:p>
            <a:pPr marL="227965" indent="-227965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Roboto Slab"/>
                <a:ea typeface="Roboto Slab"/>
                <a:cs typeface="Roboto Slab"/>
              </a:rPr>
              <a:t>Conflict Counsel Administrator</a:t>
            </a:r>
            <a:endParaRPr lang="en-US" sz="2300" b="1" dirty="0">
              <a:solidFill>
                <a:srgbClr val="023B53"/>
              </a:solidFill>
              <a:cs typeface="Roboto Slab"/>
            </a:endParaRPr>
          </a:p>
          <a:p>
            <a:pPr marL="227976" indent="-227965">
              <a:lnSpc>
                <a:spcPct val="120000"/>
              </a:lnSpc>
            </a:pPr>
            <a:endParaRPr lang="en-US" sz="2700" b="1" dirty="0">
              <a:solidFill>
                <a:srgbClr val="023B53"/>
              </a:solidFill>
              <a:cs typeface="Roboto Slab" pitchFamily="2" charset="0"/>
            </a:endParaRPr>
          </a:p>
          <a:p>
            <a:pPr marL="227965" indent="-227965">
              <a:lnSpc>
                <a:spcPct val="120000"/>
              </a:lnSpc>
            </a:pPr>
            <a:endParaRPr lang="en-US" b="1" dirty="0">
              <a:solidFill>
                <a:srgbClr val="0476A8"/>
              </a:solidFill>
              <a:cs typeface="Roboto Slab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87F398-0CD9-BF47-9B2A-B7608E5C9EB8}"/>
              </a:ext>
            </a:extLst>
          </p:cNvPr>
          <p:cNvSpPr/>
          <p:nvPr/>
        </p:nvSpPr>
        <p:spPr>
          <a:xfrm>
            <a:off x="5181600" y="314293"/>
            <a:ext cx="6507481" cy="319919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New Leadership Hired</a:t>
            </a:r>
            <a:endParaRPr lang="en-US" sz="3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904B9DA-9B43-4A9C-9D48-00D8023DD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dirty="0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black circle with white text and a logo&#10;&#10;Description automatically generated">
            <a:extLst>
              <a:ext uri="{FF2B5EF4-FFF2-40B4-BE49-F238E27FC236}">
                <a16:creationId xmlns:a16="http://schemas.microsoft.com/office/drawing/2014/main" id="{2A254041-1D86-4F7F-58D7-8FBBE1D79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51" y="57321"/>
            <a:ext cx="812005" cy="812189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C0CCF6E3-24DE-5FD6-92D2-048BF5515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78066"/>
            <a:ext cx="1619250" cy="2190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F6AEDCB5-8DFE-2B55-EAAD-0F5EDC6D3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900" y="3516809"/>
            <a:ext cx="1619250" cy="2190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7F84D01D-1E12-0DDA-DB40-ABE275866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7984662" y="2520559"/>
            <a:ext cx="1613826" cy="2190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62001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3CF2CC5-A49D-4C02-BC0F-D1EC64926077}"/>
              </a:ext>
            </a:extLst>
          </p:cNvPr>
          <p:cNvSpPr/>
          <p:nvPr/>
        </p:nvSpPr>
        <p:spPr>
          <a:xfrm>
            <a:off x="5029200" y="330787"/>
            <a:ext cx="6659881" cy="4312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Strong Financial Management</a:t>
            </a:r>
            <a:endParaRPr lang="en-US" sz="3000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FAE7E5C4-E53D-4A45-AADC-DEC83D6A05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153029"/>
              </p:ext>
            </p:extLst>
          </p:nvPr>
        </p:nvGraphicFramePr>
        <p:xfrm>
          <a:off x="647700" y="1674892"/>
          <a:ext cx="108966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5E40D1-CF4B-44C1-91A7-90A182601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dirty="0" smtClean="0">
                <a:solidFill>
                  <a:schemeClr val="bg1"/>
                </a:solidFill>
              </a:r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A black circle with white text and a logo&#10;&#10;Description automatically generated">
            <a:extLst>
              <a:ext uri="{FF2B5EF4-FFF2-40B4-BE49-F238E27FC236}">
                <a16:creationId xmlns:a16="http://schemas.microsoft.com/office/drawing/2014/main" id="{41B46F03-A411-2077-5113-AFB462A409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051" y="57321"/>
            <a:ext cx="812005" cy="81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29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DA1A1-E4C4-7F88-8A80-F1C2AAAC0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173B27D-BE11-2788-5486-C74CE00103A5}"/>
              </a:ext>
            </a:extLst>
          </p:cNvPr>
          <p:cNvSpPr/>
          <p:nvPr/>
        </p:nvSpPr>
        <p:spPr>
          <a:xfrm>
            <a:off x="0" y="962026"/>
            <a:ext cx="12192000" cy="76200"/>
          </a:xfrm>
          <a:prstGeom prst="rect">
            <a:avLst/>
          </a:prstGeom>
          <a:solidFill>
            <a:srgbClr val="0476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0CFC65-1F25-7E92-8652-811A1DB22070}"/>
              </a:ext>
            </a:extLst>
          </p:cNvPr>
          <p:cNvSpPr/>
          <p:nvPr/>
        </p:nvSpPr>
        <p:spPr>
          <a:xfrm>
            <a:off x="5029200" y="313854"/>
            <a:ext cx="6659881" cy="431213"/>
          </a:xfrm>
          <a:prstGeom prst="rect">
            <a:avLst/>
          </a:prstGeom>
        </p:spPr>
        <p:txBody>
          <a:bodyPr wrap="square" lIns="0" tIns="0" rIns="0" bIns="0" anchor="ctr" anchorCtr="0">
            <a:no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Roboto Light" panose="02000000000000000000" pitchFamily="2" charset="0"/>
              </a:rPr>
              <a:t>Community Reinvestment Funding</a:t>
            </a:r>
            <a:endParaRPr lang="en-US" sz="3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8BB3B0-E5BC-612A-AE7E-8BD140EDA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3" name="Content Placeholder 9">
            <a:extLst>
              <a:ext uri="{FF2B5EF4-FFF2-40B4-BE49-F238E27FC236}">
                <a16:creationId xmlns:a16="http://schemas.microsoft.com/office/drawing/2014/main" id="{6E32252D-030D-FFA2-2D26-8CD786826A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3262075"/>
              </p:ext>
            </p:extLst>
          </p:nvPr>
        </p:nvGraphicFramePr>
        <p:xfrm>
          <a:off x="261489" y="1067863"/>
          <a:ext cx="10971288" cy="5224017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4670000">
                  <a:extLst>
                    <a:ext uri="{9D8B030D-6E8A-4147-A177-3AD203B41FA5}">
                      <a16:colId xmlns:a16="http://schemas.microsoft.com/office/drawing/2014/main" val="1088778749"/>
                    </a:ext>
                  </a:extLst>
                </a:gridCol>
                <a:gridCol w="1232024">
                  <a:extLst>
                    <a:ext uri="{9D8B030D-6E8A-4147-A177-3AD203B41FA5}">
                      <a16:colId xmlns:a16="http://schemas.microsoft.com/office/drawing/2014/main" val="3341436924"/>
                    </a:ext>
                  </a:extLst>
                </a:gridCol>
                <a:gridCol w="1963539">
                  <a:extLst>
                    <a:ext uri="{9D8B030D-6E8A-4147-A177-3AD203B41FA5}">
                      <a16:colId xmlns:a16="http://schemas.microsoft.com/office/drawing/2014/main" val="69433794"/>
                    </a:ext>
                  </a:extLst>
                </a:gridCol>
                <a:gridCol w="3105725">
                  <a:extLst>
                    <a:ext uri="{9D8B030D-6E8A-4147-A177-3AD203B41FA5}">
                      <a16:colId xmlns:a16="http://schemas.microsoft.com/office/drawing/2014/main" val="4173663869"/>
                    </a:ext>
                  </a:extLst>
                </a:gridCol>
              </a:tblGrid>
              <a:tr h="246205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Federal Funds Management</a:t>
                      </a: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3579042"/>
                  </a:ext>
                </a:extLst>
              </a:tr>
              <a:tr h="18686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ARPA</a:t>
                      </a:r>
                      <a:endParaRPr lang="en-US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254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7605055"/>
                  </a:ext>
                </a:extLst>
              </a:tr>
              <a:tr h="172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ARPA-SLFRF</a:t>
                      </a: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$91,587,038</a:t>
                      </a: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Grant Management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Funds Received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0518751"/>
                  </a:ext>
                </a:extLst>
              </a:tr>
              <a:tr h="172035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ARPA-LATCF</a:t>
                      </a: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$9,427,223</a:t>
                      </a: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Grant Management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Funds Received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0478582"/>
                  </a:ext>
                </a:extLst>
              </a:tr>
              <a:tr h="18686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Appropriations FFY24</a:t>
                      </a:r>
                      <a:endParaRPr lang="en-US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3736454"/>
                  </a:ext>
                </a:extLst>
              </a:tr>
              <a:tr h="17203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</a:rPr>
                        <a:t>Bailey Creek Stormwater Management</a:t>
                      </a:r>
                      <a:endParaRPr lang="en-US" dirty="0">
                        <a:latin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</a:rPr>
                        <a:t>$1,932,000</a:t>
                      </a:r>
                      <a:endParaRPr lang="en-US" dirty="0">
                        <a:latin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Grant Management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</a:rPr>
                        <a:t>Awarded-Pending Federal Budget Approval</a:t>
                      </a:r>
                      <a:endParaRPr lang="en-US" sz="1100" b="0" i="0" u="none" strike="noStrike" noProof="0" dirty="0">
                        <a:solidFill>
                          <a:srgbClr val="023A54"/>
                        </a:solidFill>
                        <a:effectLst/>
                        <a:latin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7603017"/>
                  </a:ext>
                </a:extLst>
              </a:tr>
              <a:tr h="17203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</a:rPr>
                        <a:t>WCSO – Rapid DNA Program</a:t>
                      </a:r>
                      <a:endParaRPr lang="en-US" dirty="0">
                        <a:latin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0" i="0" u="none" strike="noStrike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</a:rPr>
                        <a:t>$996,300</a:t>
                      </a:r>
                      <a:endParaRPr lang="en-US" dirty="0">
                        <a:latin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Grant Management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Awarded-Pending Federal Budget Approval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7730098"/>
                  </a:ext>
                </a:extLst>
              </a:tr>
              <a:tr h="18686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Appropriations FFY23</a:t>
                      </a:r>
                      <a:endParaRPr lang="en-US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0986588"/>
                  </a:ext>
                </a:extLst>
              </a:tr>
              <a:tr h="17203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Lemmon Valley  Heppner 5 Stormwater</a:t>
                      </a: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$2,700,000</a:t>
                      </a: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Application to Congress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Awarded</a:t>
                      </a:r>
                      <a:r>
                        <a:rPr lang="en-US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 </a:t>
                      </a:r>
                      <a:r>
                        <a:rPr lang="en-US" sz="1100" b="0" i="0" u="none" strike="noStrike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</a:rPr>
                        <a:t>– Funding Available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0441686"/>
                  </a:ext>
                </a:extLst>
              </a:tr>
              <a:tr h="186869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2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Appropriations FFY22</a:t>
                      </a:r>
                      <a:endParaRPr lang="en-US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044721"/>
                  </a:ext>
                </a:extLst>
              </a:tr>
              <a:tr h="17203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CPF-Cares</a:t>
                      </a: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$12,000,000</a:t>
                      </a: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Grant Management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Awarded – Funding Available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2413591"/>
                  </a:ext>
                </a:extLst>
              </a:tr>
              <a:tr h="17203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CPF-WCSO Infirmary</a:t>
                      </a: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$2,335,000</a:t>
                      </a:r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Grant Management</a:t>
                      </a:r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10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Awarded</a:t>
                      </a:r>
                      <a:r>
                        <a:rPr lang="en-US" sz="1100" b="0" i="0" u="none" strike="noStrike" noProof="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</a:rPr>
                        <a:t>– Funding Available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5453488"/>
                  </a:ext>
                </a:extLst>
              </a:tr>
              <a:tr h="298876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Total</a:t>
                      </a:r>
                      <a:endParaRPr lang="en-US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1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Roboto Slab"/>
                          <a:ea typeface="Roboto Slab"/>
                          <a:cs typeface="Roboto Slab"/>
                        </a:rPr>
                        <a:t>$118,876,071</a:t>
                      </a: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3934614"/>
                  </a:ext>
                </a:extLst>
              </a:tr>
              <a:tr h="460779">
                <a:tc gridSpan="4"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120606"/>
                  </a:ext>
                </a:extLst>
              </a:tr>
              <a:tr h="186869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0825112"/>
                  </a:ext>
                </a:extLst>
              </a:tr>
              <a:tr h="190239">
                <a:tc>
                  <a:txBody>
                    <a:bodyPr/>
                    <a:lstStyle/>
                    <a:p>
                      <a:pPr algn="l" rtl="0" fontAlgn="b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latin typeface="Roboto Slab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latin typeface="Roboto Slab" pitchFamily="2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100" b="1" i="0" u="none" strike="noStrike" dirty="0">
                        <a:solidFill>
                          <a:srgbClr val="023B53"/>
                        </a:solidFill>
                        <a:effectLst/>
                        <a:latin typeface="Roboto Slab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latin typeface="Roboto Slab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0374040"/>
                  </a:ext>
                </a:extLst>
              </a:tr>
              <a:tr h="172445">
                <a:tc>
                  <a:txBody>
                    <a:bodyPr/>
                    <a:lstStyle/>
                    <a:p>
                      <a:pPr algn="l" rtl="0" fontAlgn="b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latin typeface="Roboto Slab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latin typeface="Roboto Slab" pitchFamily="2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100" b="1" i="0" u="none" strike="noStrike" dirty="0">
                        <a:solidFill>
                          <a:srgbClr val="023B53"/>
                        </a:solidFill>
                        <a:effectLst/>
                        <a:latin typeface="Roboto Slab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latin typeface="Roboto Slab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033221"/>
                  </a:ext>
                </a:extLst>
              </a:tr>
              <a:tr h="172445">
                <a:tc>
                  <a:txBody>
                    <a:bodyPr/>
                    <a:lstStyle/>
                    <a:p>
                      <a:pPr algn="l" rtl="0" fontAlgn="b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 pitchFamily="2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100" b="1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1957775"/>
                  </a:ext>
                </a:extLst>
              </a:tr>
              <a:tr h="172445">
                <a:tc>
                  <a:txBody>
                    <a:bodyPr/>
                    <a:lstStyle/>
                    <a:p>
                      <a:pPr algn="l" rtl="0" fontAlgn="b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100" b="1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6248111"/>
                  </a:ext>
                </a:extLst>
              </a:tr>
              <a:tr h="172445">
                <a:tc>
                  <a:txBody>
                    <a:bodyPr/>
                    <a:lstStyle/>
                    <a:p>
                      <a:pPr algn="l" rtl="0" fontAlgn="b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100" b="1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8629853"/>
                  </a:ext>
                </a:extLst>
              </a:tr>
              <a:tr h="172445">
                <a:tc>
                  <a:txBody>
                    <a:bodyPr/>
                    <a:lstStyle/>
                    <a:p>
                      <a:pPr algn="l" rtl="0" fontAlgn="b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 pitchFamily="2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100" b="1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8631373"/>
                  </a:ext>
                </a:extLst>
              </a:tr>
              <a:tr h="172445">
                <a:tc>
                  <a:txBody>
                    <a:bodyPr/>
                    <a:lstStyle/>
                    <a:p>
                      <a:pPr algn="l" rtl="0" fontAlgn="ctr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100" b="1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741960"/>
                  </a:ext>
                </a:extLst>
              </a:tr>
              <a:tr h="172445">
                <a:tc>
                  <a:txBody>
                    <a:bodyPr/>
                    <a:lstStyle/>
                    <a:p>
                      <a:pPr algn="l" rtl="0" fontAlgn="b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100" b="1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endParaRPr lang="en-US" sz="1100" b="0" i="0" u="none" strike="noStrike" dirty="0">
                        <a:solidFill>
                          <a:srgbClr val="023B53"/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2562280"/>
                  </a:ext>
                </a:extLst>
              </a:tr>
              <a:tr h="216537"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highlight>
                          <a:srgbClr val="FFFF00"/>
                        </a:highlight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1486411"/>
                  </a:ext>
                </a:extLst>
              </a:tr>
              <a:tr h="361432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1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Roboto Slab"/>
                        <a:ea typeface="Roboto Slab"/>
                        <a:cs typeface="Roboto Slab"/>
                      </a:endParaRPr>
                    </a:p>
                  </a:txBody>
                  <a:tcPr marL="9104" marR="9104" marT="9104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53295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19FC54B-F55C-FA41-E1DC-588FA3550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5603" y="4209286"/>
            <a:ext cx="1268568" cy="126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09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aerial view of a city&#10;&#10;Description automatically generated">
            <a:extLst>
              <a:ext uri="{FF2B5EF4-FFF2-40B4-BE49-F238E27FC236}">
                <a16:creationId xmlns:a16="http://schemas.microsoft.com/office/drawing/2014/main" id="{A8D436C2-8DEE-B393-7E0C-4801B1613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630" y="0"/>
            <a:ext cx="1603599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37E15C-7FCD-8041-B2C6-129E82A1E8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113667" cy="6858000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948738BA-D24E-1846-B815-9CA15E2D2588}"/>
              </a:ext>
            </a:extLst>
          </p:cNvPr>
          <p:cNvSpPr txBox="1">
            <a:spLocks/>
          </p:cNvSpPr>
          <p:nvPr/>
        </p:nvSpPr>
        <p:spPr>
          <a:xfrm>
            <a:off x="421871" y="1249102"/>
            <a:ext cx="4067747" cy="339909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 2" pitchFamily="18" charset="2"/>
              <a:buChar char="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6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bg1"/>
                </a:solidFill>
                <a:latin typeface="Roboto Slab"/>
                <a:ea typeface="Roboto Slab" pitchFamily="2" charset="0"/>
                <a:cs typeface="Roboto Light" panose="02000000000000000000" pitchFamily="2" charset="0"/>
              </a:rPr>
              <a:t>Housing and Homeless Services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E6E3D9C-1D54-E947-AD79-D1E8C9FBB0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113" y="5032809"/>
            <a:ext cx="1152176" cy="115217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FDC83A-1A64-43BC-8DC9-B8DDD4972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C1194-F25E-814B-9304-87CFF248FEE2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786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ashoe County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475A7"/>
      </a:accent1>
      <a:accent2>
        <a:srgbClr val="6A428A"/>
      </a:accent2>
      <a:accent3>
        <a:srgbClr val="C35366"/>
      </a:accent3>
      <a:accent4>
        <a:srgbClr val="BA6391"/>
      </a:accent4>
      <a:accent5>
        <a:srgbClr val="F48E71"/>
      </a:accent5>
      <a:accent6>
        <a:srgbClr val="F8C457"/>
      </a:accent6>
      <a:hlink>
        <a:srgbClr val="0563C1"/>
      </a:hlink>
      <a:folHlink>
        <a:srgbClr val="954F72"/>
      </a:folHlink>
    </a:clrScheme>
    <a:fontScheme name="Tw Cen MT-Rockwell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CB3540E5350B4F8430A3F167417D44" ma:contentTypeVersion="16" ma:contentTypeDescription="Create a new document." ma:contentTypeScope="" ma:versionID="62218403509189c6bae05f45bb6be05c">
  <xsd:schema xmlns:xsd="http://www.w3.org/2001/XMLSchema" xmlns:xs="http://www.w3.org/2001/XMLSchema" xmlns:p="http://schemas.microsoft.com/office/2006/metadata/properties" xmlns:ns2="61acbd0e-8d97-4eab-adf5-73367b499e5d" xmlns:ns3="58cd2864-a2ba-4bca-97be-cff8ac02128d" targetNamespace="http://schemas.microsoft.com/office/2006/metadata/properties" ma:root="true" ma:fieldsID="da3183aee502165235f8b2d02da72519" ns2:_="" ns3:_="">
    <xsd:import namespace="61acbd0e-8d97-4eab-adf5-73367b499e5d"/>
    <xsd:import namespace="58cd2864-a2ba-4bca-97be-cff8ac0212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Note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cbd0e-8d97-4eab-adf5-73367b499e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b48f011-0c99-48a8-b23c-e11e698ab5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Notes" ma:index="22" nillable="true" ma:displayName="Notes" ma:format="Dropdown" ma:internalName="Notes">
      <xsd:simpleType>
        <xsd:restriction base="dms:Note">
          <xsd:maxLength value="255"/>
        </xsd:restriction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cd2864-a2ba-4bca-97be-cff8ac02128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b5ab036-566d-4bc9-b3dd-50a0351051b0}" ma:internalName="TaxCatchAll" ma:showField="CatchAllData" ma:web="58cd2864-a2ba-4bca-97be-cff8ac0212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8cd2864-a2ba-4bca-97be-cff8ac02128d">
      <UserInfo>
        <DisplayName>Jourdin, Elizabeth Kay</DisplayName>
        <AccountId>15</AccountId>
        <AccountType/>
      </UserInfo>
      <UserInfo>
        <DisplayName>Leuenhagen, Nancy</DisplayName>
        <AccountId>57</AccountId>
        <AccountType/>
      </UserInfo>
      <UserInfo>
        <DisplayName>Brown, Eric P.</DisplayName>
        <AccountId>62</AccountId>
        <AccountType/>
      </UserInfo>
      <UserInfo>
        <DisplayName>Willrich, Erick S</DisplayName>
        <AccountId>20</AccountId>
        <AccountType/>
      </UserInfo>
      <UserInfo>
        <DisplayName>Cummings, Tami</DisplayName>
        <AccountId>65</AccountId>
        <AccountType/>
      </UserInfo>
      <UserInfo>
        <DisplayName>Andreasen, Joshua</DisplayName>
        <AccountId>66</AccountId>
        <AccountType/>
      </UserInfo>
      <UserInfo>
        <DisplayName>Thomas, Kate L</DisplayName>
        <AccountId>42</AccountId>
        <AccountType/>
      </UserInfo>
      <UserInfo>
        <DisplayName>Searcy, Dana</DisplayName>
        <AccountId>52</AccountId>
        <AccountType/>
      </UserInfo>
      <UserInfo>
        <DisplayName>Yacoben, Abbe</DisplayName>
        <AccountId>143</AccountId>
        <AccountType/>
      </UserInfo>
      <UserInfo>
        <DisplayName>Wilson, Alexandra</DisplayName>
        <AccountId>38</AccountId>
        <AccountType/>
      </UserInfo>
    </SharedWithUsers>
    <lcf76f155ced4ddcb4097134ff3c332f xmlns="61acbd0e-8d97-4eab-adf5-73367b499e5d">
      <Terms xmlns="http://schemas.microsoft.com/office/infopath/2007/PartnerControls"/>
    </lcf76f155ced4ddcb4097134ff3c332f>
    <TaxCatchAll xmlns="58cd2864-a2ba-4bca-97be-cff8ac02128d" xsi:nil="true"/>
    <Notes xmlns="61acbd0e-8d97-4eab-adf5-73367b499e5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63672F-B795-4F2B-A8A6-B9FE5FFD0CA6}"/>
</file>

<file path=customXml/itemProps2.xml><?xml version="1.0" encoding="utf-8"?>
<ds:datastoreItem xmlns:ds="http://schemas.openxmlformats.org/officeDocument/2006/customXml" ds:itemID="{3F7EB13F-E1A5-40DA-8353-27E261B0F0F2}">
  <ds:schemaRefs>
    <ds:schemaRef ds:uri="http://www.w3.org/XML/1998/namespace"/>
    <ds:schemaRef ds:uri="ec2b9e4e-12be-488a-824c-ff2fbbfcec09"/>
    <ds:schemaRef ds:uri="http://schemas.openxmlformats.org/package/2006/metadata/core-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554955b7-acdf-4056-9016-ffe0406f8f38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27BED0C7-52A8-406E-870D-A528BF8141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</TotalTime>
  <Words>1243</Words>
  <Application>Microsoft Office PowerPoint</Application>
  <PresentationFormat>Widescreen</PresentationFormat>
  <Paragraphs>190</Paragraphs>
  <Slides>20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Roboto Slab</vt:lpstr>
      <vt:lpstr>Rockwell</vt:lpstr>
      <vt:lpstr>Times New Roman</vt:lpstr>
      <vt:lpstr>Wingdings</vt:lpstr>
      <vt:lpstr>Office Theme</vt:lpstr>
      <vt:lpstr>PowerPoint Presentation</vt:lpstr>
      <vt:lpstr>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Milan Sperka</dc:creator>
  <cp:lastModifiedBy>Wilson, Alexandra</cp:lastModifiedBy>
  <cp:revision>10</cp:revision>
  <cp:lastPrinted>2024-03-04T22:41:33Z</cp:lastPrinted>
  <dcterms:created xsi:type="dcterms:W3CDTF">2021-10-07T17:37:40Z</dcterms:created>
  <dcterms:modified xsi:type="dcterms:W3CDTF">2024-03-06T19:36:16Z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0x01010079CB3540E5350B4F8430A3F167417D44</vt:lpwstr>
  </property>
  <property fmtid="{D5CDD505-2E9C-101B-9397-08002B2CF9AE}" pid="3" name="MediaServiceImageTags">
    <vt:lpwstr/>
  </property>
</Properties>
</file>