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279" r:id="rId6"/>
    <p:sldId id="257" r:id="rId7"/>
    <p:sldId id="258" r:id="rId8"/>
    <p:sldId id="259" r:id="rId9"/>
    <p:sldId id="308" r:id="rId10"/>
    <p:sldId id="260" r:id="rId11"/>
    <p:sldId id="261" r:id="rId12"/>
    <p:sldId id="282" r:id="rId13"/>
    <p:sldId id="267" r:id="rId14"/>
    <p:sldId id="277" r:id="rId15"/>
    <p:sldId id="270" r:id="rId16"/>
    <p:sldId id="310" r:id="rId17"/>
    <p:sldId id="269" r:id="rId18"/>
    <p:sldId id="311" r:id="rId19"/>
    <p:sldId id="313" r:id="rId20"/>
    <p:sldId id="299" r:id="rId21"/>
    <p:sldId id="301" r:id="rId22"/>
    <p:sldId id="303" r:id="rId23"/>
    <p:sldId id="281" r:id="rId24"/>
    <p:sldId id="307" r:id="rId25"/>
    <p:sldId id="278" r:id="rId26"/>
    <p:sldId id="276" r:id="rId27"/>
    <p:sldId id="284" r:id="rId28"/>
    <p:sldId id="309" r:id="rId29"/>
    <p:sldId id="306" r:id="rId30"/>
    <p:sldId id="264" r:id="rId31"/>
    <p:sldId id="285" r:id="rId32"/>
    <p:sldId id="314" r:id="rId33"/>
    <p:sldId id="273" r:id="rId3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26" autoAdjust="0"/>
  </p:normalViewPr>
  <p:slideViewPr>
    <p:cSldViewPr snapToGrid="0">
      <p:cViewPr varScale="1">
        <p:scale>
          <a:sx n="80" d="100"/>
          <a:sy n="80" d="100"/>
        </p:scale>
        <p:origin x="94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7"/>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3407"/>
          </a:xfrm>
          <a:prstGeom prst="rect">
            <a:avLst/>
          </a:prstGeom>
        </p:spPr>
        <p:txBody>
          <a:bodyPr vert="horz" lIns="92487" tIns="46244" rIns="92487" bIns="46244" rtlCol="0"/>
          <a:lstStyle>
            <a:lvl1pPr algn="r">
              <a:defRPr sz="1200"/>
            </a:lvl1pPr>
          </a:lstStyle>
          <a:p>
            <a:fld id="{F335F7CF-DCF0-BD4E-8B7F-115FF47CDDB6}" type="datetimeFigureOut">
              <a:rPr lang="en-US" smtClean="0"/>
              <a:t>12/13/2021</a:t>
            </a:fld>
            <a:endParaRPr lang="en-US"/>
          </a:p>
        </p:txBody>
      </p:sp>
      <p:sp>
        <p:nvSpPr>
          <p:cNvPr id="4" name="Slide Image Placeholder 3"/>
          <p:cNvSpPr>
            <a:spLocks noGrp="1" noRot="1" noChangeAspect="1"/>
          </p:cNvSpPr>
          <p:nvPr>
            <p:ph type="sldImg" idx="2"/>
          </p:nvPr>
        </p:nvSpPr>
        <p:spPr>
          <a:xfrm>
            <a:off x="706438" y="1154113"/>
            <a:ext cx="5537200" cy="3116262"/>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87" tIns="46244" rIns="92487" bIns="462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6"/>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87" tIns="46244" rIns="92487" bIns="46244" rtlCol="0" anchor="b"/>
          <a:lstStyle>
            <a:lvl1pPr algn="r">
              <a:defRPr sz="1200"/>
            </a:lvl1pPr>
          </a:lstStyle>
          <a:p>
            <a:fld id="{061B6B7F-C55B-5E42-ADD5-2BC627DD5184}" type="slidenum">
              <a:rPr lang="en-US" smtClean="0"/>
              <a:t>‹#›</a:t>
            </a:fld>
            <a:endParaRPr lang="en-US"/>
          </a:p>
        </p:txBody>
      </p:sp>
    </p:spTree>
    <p:extLst>
      <p:ext uri="{BB962C8B-B14F-4D97-AF65-F5344CB8AC3E}">
        <p14:creationId xmlns:p14="http://schemas.microsoft.com/office/powerpoint/2010/main" val="331618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inviting us to share </a:t>
            </a:r>
            <a:r>
              <a:rPr lang="en-US" baseline="0" dirty="0"/>
              <a:t>the Washoe </a:t>
            </a:r>
            <a:r>
              <a:rPr lang="en-US" baseline="0" dirty="0" err="1"/>
              <a:t>Artrail</a:t>
            </a:r>
            <a:r>
              <a:rPr lang="en-US" baseline="0" dirty="0"/>
              <a:t> </a:t>
            </a:r>
            <a:r>
              <a:rPr lang="en-US" dirty="0"/>
              <a:t>with you</a:t>
            </a:r>
            <a:r>
              <a:rPr lang="en-US" baseline="0" dirty="0"/>
              <a:t>.  </a:t>
            </a:r>
          </a:p>
          <a:p>
            <a:endParaRPr lang="en-US" baseline="0" dirty="0"/>
          </a:p>
          <a:p>
            <a:r>
              <a:rPr lang="en-US" baseline="0" dirty="0"/>
              <a:t>We appreciate the opportunity to participate in your conference.</a:t>
            </a:r>
          </a:p>
        </p:txBody>
      </p:sp>
      <p:sp>
        <p:nvSpPr>
          <p:cNvPr id="4" name="Slide Number Placeholder 3"/>
          <p:cNvSpPr>
            <a:spLocks noGrp="1"/>
          </p:cNvSpPr>
          <p:nvPr>
            <p:ph type="sldNum" sz="quarter" idx="10"/>
          </p:nvPr>
        </p:nvSpPr>
        <p:spPr/>
        <p:txBody>
          <a:bodyPr/>
          <a:lstStyle/>
          <a:p>
            <a:fld id="{061B6B7F-C55B-5E42-ADD5-2BC627DD5184}" type="slidenum">
              <a:rPr lang="en-US" smtClean="0"/>
              <a:t>1</a:t>
            </a:fld>
            <a:endParaRPr lang="en-US"/>
          </a:p>
        </p:txBody>
      </p:sp>
    </p:spTree>
    <p:extLst>
      <p:ext uri="{BB962C8B-B14F-4D97-AF65-F5344CB8AC3E}">
        <p14:creationId xmlns:p14="http://schemas.microsoft.com/office/powerpoint/2010/main" val="2167101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Existing sites</a:t>
            </a:r>
          </a:p>
        </p:txBody>
      </p:sp>
      <p:sp>
        <p:nvSpPr>
          <p:cNvPr id="4" name="Slide Number Placeholder 3"/>
          <p:cNvSpPr>
            <a:spLocks noGrp="1"/>
          </p:cNvSpPr>
          <p:nvPr>
            <p:ph type="sldNum" sz="quarter" idx="5"/>
          </p:nvPr>
        </p:nvSpPr>
        <p:spPr/>
        <p:txBody>
          <a:bodyPr/>
          <a:lstStyle/>
          <a:p>
            <a:fld id="{86197C1C-2E8A-F046-894B-B1A6F93E322D}" type="slidenum">
              <a:rPr lang="en-US" smtClean="0"/>
              <a:t>10</a:t>
            </a:fld>
            <a:endParaRPr lang="en-US"/>
          </a:p>
        </p:txBody>
      </p:sp>
    </p:spTree>
    <p:extLst>
      <p:ext uri="{BB962C8B-B14F-4D97-AF65-F5344CB8AC3E}">
        <p14:creationId xmlns:p14="http://schemas.microsoft.com/office/powerpoint/2010/main" val="3738581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Much of the trail follows along the same route at the Tahoe Pyramid Trail – a hiking and biking trail.  Over 50 miles of the </a:t>
            </a:r>
            <a:r>
              <a:rPr lang="en-US" err="1"/>
              <a:t>Artrail</a:t>
            </a:r>
            <a:r>
              <a:rPr lang="en-US"/>
              <a:t> is bikeable.</a:t>
            </a:r>
          </a:p>
        </p:txBody>
      </p:sp>
      <p:sp>
        <p:nvSpPr>
          <p:cNvPr id="4" name="Slide Number Placeholder 3"/>
          <p:cNvSpPr>
            <a:spLocks noGrp="1"/>
          </p:cNvSpPr>
          <p:nvPr>
            <p:ph type="sldNum" sz="quarter" idx="10"/>
          </p:nvPr>
        </p:nvSpPr>
        <p:spPr/>
        <p:txBody>
          <a:bodyPr/>
          <a:lstStyle/>
          <a:p>
            <a:fld id="{061B6B7F-C55B-5E42-ADD5-2BC627DD5184}" type="slidenum">
              <a:rPr lang="en-US" smtClean="0"/>
              <a:t>11</a:t>
            </a:fld>
            <a:endParaRPr lang="en-US"/>
          </a:p>
        </p:txBody>
      </p:sp>
    </p:spTree>
    <p:extLst>
      <p:ext uri="{BB962C8B-B14F-4D97-AF65-F5344CB8AC3E}">
        <p14:creationId xmlns:p14="http://schemas.microsoft.com/office/powerpoint/2010/main" val="166953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Move to Story Circles Slide</a:t>
            </a:r>
          </a:p>
          <a:p>
            <a:pPr marL="170181" indent="-170181">
              <a:buFont typeface="Arial" panose="020B0604020202020204" pitchFamily="34" charset="0"/>
              <a:buChar char="•"/>
            </a:pPr>
            <a:r>
              <a:rPr lang="en-US" baseline="0" dirty="0"/>
              <a:t>Story Circles (Verdi, reno, sparks, pyramid, and Gerlach) on our webpage.  Gather local histories and Inform the artist team about the places where our residents live.</a:t>
            </a:r>
          </a:p>
          <a:p>
            <a:endParaRPr lang="en-US" baseline="0" dirty="0"/>
          </a:p>
          <a:p>
            <a:pPr marL="170181" indent="-170181">
              <a:buFont typeface="Arial" panose="020B0604020202020204" pitchFamily="34" charset="0"/>
              <a:buChar char="•"/>
            </a:pPr>
            <a:r>
              <a:rPr lang="en-US" baseline="0" dirty="0"/>
              <a:t>Community Engagement – </a:t>
            </a:r>
          </a:p>
          <a:p>
            <a:pPr marL="623998" lvl="1" indent="-170181">
              <a:buFont typeface="Arial" panose="020B0604020202020204" pitchFamily="34" charset="0"/>
              <a:buChar char="•"/>
            </a:pPr>
            <a:r>
              <a:rPr lang="en-US" baseline="0" dirty="0"/>
              <a:t>discussions like today throughout the community.  (Reno Arts Council, EDAWN Arts &amp; Business Luncheon, </a:t>
            </a:r>
            <a:r>
              <a:rPr lang="en-US" baseline="0" dirty="0" err="1"/>
              <a:t>tbd</a:t>
            </a:r>
            <a:r>
              <a:rPr lang="en-US" baseline="0" dirty="0"/>
              <a:t>.)  Gerlach K-12 Art work for APP…</a:t>
            </a:r>
          </a:p>
          <a:p>
            <a:pPr marL="623998" lvl="1" indent="-170181">
              <a:buFont typeface="Arial" panose="020B0604020202020204" pitchFamily="34" charset="0"/>
              <a:buChar char="•"/>
            </a:pPr>
            <a:r>
              <a:rPr lang="en-US" baseline="0" dirty="0"/>
              <a:t>Identifying existing sites to be on the trail.</a:t>
            </a:r>
          </a:p>
          <a:p>
            <a:pPr marL="453817" lvl="1"/>
            <a:endParaRPr lang="en-US" baseline="0" dirty="0"/>
          </a:p>
          <a:p>
            <a:pPr marL="170181" indent="-170181">
              <a:buFont typeface="Arial" panose="020B0604020202020204" pitchFamily="34" charset="0"/>
              <a:buChar char="•"/>
            </a:pPr>
            <a:r>
              <a:rPr lang="en-US" baseline="0" dirty="0" err="1"/>
              <a:t>Artown</a:t>
            </a:r>
            <a:r>
              <a:rPr lang="en-US" baseline="0" dirty="0"/>
              <a:t>  - July 16</a:t>
            </a:r>
            <a:r>
              <a:rPr lang="en-US" baseline="30000" dirty="0"/>
              <a:t>th</a:t>
            </a:r>
            <a:r>
              <a:rPr lang="en-US" baseline="0" dirty="0"/>
              <a:t> and more to come…</a:t>
            </a:r>
          </a:p>
          <a:p>
            <a:endParaRPr lang="en-US" dirty="0"/>
          </a:p>
          <a:p>
            <a:pPr marL="623998" lvl="1" indent="-170181">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61B6B7F-C55B-5E42-ADD5-2BC627DD5184}" type="slidenum">
              <a:rPr lang="en-US" smtClean="0"/>
              <a:t>12</a:t>
            </a:fld>
            <a:endParaRPr lang="en-US"/>
          </a:p>
        </p:txBody>
      </p:sp>
    </p:spTree>
    <p:extLst>
      <p:ext uri="{BB962C8B-B14F-4D97-AF65-F5344CB8AC3E}">
        <p14:creationId xmlns:p14="http://schemas.microsoft.com/office/powerpoint/2010/main" val="3961459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To encourage community engagement we have held a few  events, and are hoping add new events for additional locations throughout the trail.</a:t>
            </a:r>
          </a:p>
          <a:p>
            <a:r>
              <a:rPr lang="en-US" baseline="0"/>
              <a:t>-Story telling and moon light walk at Crystal Peak Park  - July on the night of the full moon. </a:t>
            </a:r>
          </a:p>
          <a:p>
            <a:pPr marL="171450" indent="-171450">
              <a:buFont typeface="Arial" panose="020B0604020202020204" pitchFamily="34" charset="0"/>
              <a:buChar char="•"/>
            </a:pPr>
            <a:r>
              <a:rPr lang="en-US" baseline="0"/>
              <a:t>Past two years, very well attended </a:t>
            </a:r>
          </a:p>
          <a:p>
            <a:pPr marL="171450" indent="-171450">
              <a:buFont typeface="Arial" panose="020B0604020202020204" pitchFamily="34" charset="0"/>
              <a:buChar char="•"/>
            </a:pPr>
            <a:endParaRPr lang="en-US" baseline="0"/>
          </a:p>
          <a:p>
            <a:pPr marL="0" indent="0">
              <a:buFont typeface="Arial" panose="020B0604020202020204" pitchFamily="34" charset="0"/>
              <a:buNone/>
            </a:pPr>
            <a:endParaRPr lang="en-US" baseline="0"/>
          </a:p>
          <a:p>
            <a:r>
              <a:rPr lang="en-US" baseline="0"/>
              <a:t> </a:t>
            </a:r>
          </a:p>
        </p:txBody>
      </p:sp>
      <p:sp>
        <p:nvSpPr>
          <p:cNvPr id="4" name="Slide Number Placeholder 3"/>
          <p:cNvSpPr>
            <a:spLocks noGrp="1"/>
          </p:cNvSpPr>
          <p:nvPr>
            <p:ph type="sldNum" sz="quarter" idx="5"/>
          </p:nvPr>
        </p:nvSpPr>
        <p:spPr/>
        <p:txBody>
          <a:bodyPr/>
          <a:lstStyle/>
          <a:p>
            <a:fld id="{061B6B7F-C55B-5E42-ADD5-2BC627DD5184}" type="slidenum">
              <a:rPr lang="en-US" smtClean="0"/>
              <a:t>13</a:t>
            </a:fld>
            <a:endParaRPr lang="en-US"/>
          </a:p>
        </p:txBody>
      </p:sp>
    </p:spTree>
    <p:extLst>
      <p:ext uri="{BB962C8B-B14F-4D97-AF65-F5344CB8AC3E}">
        <p14:creationId xmlns:p14="http://schemas.microsoft.com/office/powerpoint/2010/main" val="14795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t>
            </a:r>
          </a:p>
          <a:p>
            <a:r>
              <a:rPr lang="en-US" baseline="0"/>
              <a:t>APP slide-</a:t>
            </a:r>
          </a:p>
          <a:p>
            <a:endParaRPr lang="en-US" baseline="0"/>
          </a:p>
          <a:p>
            <a:r>
              <a:rPr lang="en-US" baseline="0"/>
              <a:t>Washoe </a:t>
            </a:r>
            <a:r>
              <a:rPr lang="en-US" baseline="0" err="1"/>
              <a:t>Artrail</a:t>
            </a:r>
            <a:r>
              <a:rPr lang="en-US" baseline="0"/>
              <a:t> APP &amp; Website : </a:t>
            </a:r>
          </a:p>
          <a:p>
            <a:pPr marL="170181" indent="-170181">
              <a:buFont typeface="Arial" panose="020B0604020202020204" pitchFamily="34" charset="0"/>
              <a:buChar char="•"/>
            </a:pPr>
            <a:r>
              <a:rPr lang="en-US" baseline="0"/>
              <a:t>Interactive Maps, </a:t>
            </a:r>
          </a:p>
          <a:p>
            <a:pPr marL="170181" indent="-170181">
              <a:buFont typeface="Arial" panose="020B0604020202020204" pitchFamily="34" charset="0"/>
              <a:buChar char="•"/>
            </a:pPr>
            <a:r>
              <a:rPr lang="en-US" baseline="0"/>
              <a:t>Content – history, legends, stories, and </a:t>
            </a:r>
          </a:p>
          <a:p>
            <a:pPr marL="170181" indent="-170181">
              <a:buFont typeface="Arial" panose="020B0604020202020204" pitchFamily="34" charset="0"/>
              <a:buChar char="•"/>
            </a:pPr>
            <a:r>
              <a:rPr lang="en-US" baseline="0"/>
              <a:t>Games..</a:t>
            </a:r>
          </a:p>
          <a:p>
            <a:endParaRPr lang="en-US" baseline="0"/>
          </a:p>
          <a:p>
            <a:r>
              <a:rPr lang="en-US" baseline="0"/>
              <a:t>Washoe County TS developing the APP as well as the website in house.</a:t>
            </a:r>
          </a:p>
          <a:p>
            <a:endParaRPr lang="en-US" baseline="0"/>
          </a:p>
          <a:p>
            <a:r>
              <a:rPr lang="en-US" b="1" baseline="0"/>
              <a:t>Signup Sheet if you want to be put on an email list to receive notices events or key milestones</a:t>
            </a:r>
            <a:r>
              <a:rPr lang="en-US" baseline="0"/>
              <a:t>.</a:t>
            </a:r>
          </a:p>
          <a:p>
            <a:endParaRPr lang="en-US" baseline="0"/>
          </a:p>
          <a:p>
            <a:pPr marL="170181" indent="-170181" defTabSz="907633">
              <a:buFont typeface="Arial" panose="020B0604020202020204" pitchFamily="34" charset="0"/>
              <a:buChar char="•"/>
              <a:defRPr/>
            </a:pPr>
            <a:r>
              <a:rPr lang="en-US" baseline="0"/>
              <a:t>Pass off to Joe </a:t>
            </a:r>
            <a:r>
              <a:rPr lang="en-US" err="1">
                <a:solidFill>
                  <a:schemeClr val="accent6">
                    <a:lumMod val="50000"/>
                  </a:schemeClr>
                </a:solidFill>
                <a:latin typeface="Century Gothic" panose="020B0502020202020204" pitchFamily="34" charset="0"/>
              </a:rPr>
              <a:t>Meschede</a:t>
            </a:r>
            <a:r>
              <a:rPr lang="en-US">
                <a:solidFill>
                  <a:schemeClr val="accent6">
                    <a:lumMod val="50000"/>
                  </a:schemeClr>
                </a:solidFill>
                <a:latin typeface="Century Gothic" panose="020B0502020202020204" pitchFamily="34" charset="0"/>
              </a:rPr>
              <a:t>  my partner with the Burning Man Project. </a:t>
            </a:r>
          </a:p>
          <a:p>
            <a:endParaRPr lang="en-US"/>
          </a:p>
          <a:p>
            <a:endParaRPr lang="en-US"/>
          </a:p>
        </p:txBody>
      </p:sp>
      <p:sp>
        <p:nvSpPr>
          <p:cNvPr id="4" name="Slide Number Placeholder 3"/>
          <p:cNvSpPr>
            <a:spLocks noGrp="1"/>
          </p:cNvSpPr>
          <p:nvPr>
            <p:ph type="sldNum" sz="quarter" idx="10"/>
          </p:nvPr>
        </p:nvSpPr>
        <p:spPr/>
        <p:txBody>
          <a:bodyPr/>
          <a:lstStyle/>
          <a:p>
            <a:fld id="{061B6B7F-C55B-5E42-ADD5-2BC627DD5184}" type="slidenum">
              <a:rPr lang="en-US" smtClean="0"/>
              <a:t>14</a:t>
            </a:fld>
            <a:endParaRPr lang="en-US"/>
          </a:p>
        </p:txBody>
      </p:sp>
    </p:spTree>
    <p:extLst>
      <p:ext uri="{BB962C8B-B14F-4D97-AF65-F5344CB8AC3E}">
        <p14:creationId xmlns:p14="http://schemas.microsoft.com/office/powerpoint/2010/main" val="1044724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1B6B7F-C55B-5E42-ADD5-2BC627DD5184}" type="slidenum">
              <a:rPr lang="en-US" smtClean="0"/>
              <a:t>15</a:t>
            </a:fld>
            <a:endParaRPr lang="en-US"/>
          </a:p>
        </p:txBody>
      </p:sp>
    </p:spTree>
    <p:extLst>
      <p:ext uri="{BB962C8B-B14F-4D97-AF65-F5344CB8AC3E}">
        <p14:creationId xmlns:p14="http://schemas.microsoft.com/office/powerpoint/2010/main" val="1926072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1B6B7F-C55B-5E42-ADD5-2BC627DD5184}" type="slidenum">
              <a:rPr lang="en-US" smtClean="0"/>
              <a:t>16</a:t>
            </a:fld>
            <a:endParaRPr lang="en-US"/>
          </a:p>
        </p:txBody>
      </p:sp>
    </p:spTree>
    <p:extLst>
      <p:ext uri="{BB962C8B-B14F-4D97-AF65-F5344CB8AC3E}">
        <p14:creationId xmlns:p14="http://schemas.microsoft.com/office/powerpoint/2010/main" val="1423118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d23f61ba2_0_32:notes"/>
          <p:cNvSpPr>
            <a:spLocks noGrp="1" noRot="1" noChangeAspect="1"/>
          </p:cNvSpPr>
          <p:nvPr>
            <p:ph type="sldImg" idx="2"/>
          </p:nvPr>
        </p:nvSpPr>
        <p:spPr>
          <a:xfrm>
            <a:off x="674688" y="1135063"/>
            <a:ext cx="5449887" cy="3067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5d23f61ba2_0_32:notes"/>
          <p:cNvSpPr txBox="1">
            <a:spLocks noGrp="1"/>
          </p:cNvSpPr>
          <p:nvPr>
            <p:ph type="body" idx="1"/>
          </p:nvPr>
        </p:nvSpPr>
        <p:spPr>
          <a:xfrm>
            <a:off x="679899" y="4371995"/>
            <a:ext cx="5439189" cy="3577235"/>
          </a:xfrm>
          <a:prstGeom prst="rect">
            <a:avLst/>
          </a:prstGeom>
          <a:noFill/>
          <a:ln>
            <a:noFill/>
          </a:ln>
        </p:spPr>
        <p:txBody>
          <a:bodyPr spcFirstLastPara="1" wrap="square" lIns="90748" tIns="45362" rIns="90748" bIns="45362" anchor="t" anchorCtr="0">
            <a:noAutofit/>
          </a:bodyPr>
          <a:lstStyle/>
          <a:p>
            <a:endParaRPr/>
          </a:p>
        </p:txBody>
      </p:sp>
      <p:sp>
        <p:nvSpPr>
          <p:cNvPr id="95" name="Google Shape;95;g5d23f61ba2_0_32:notes"/>
          <p:cNvSpPr txBox="1">
            <a:spLocks noGrp="1"/>
          </p:cNvSpPr>
          <p:nvPr>
            <p:ph type="sldNum" idx="12"/>
          </p:nvPr>
        </p:nvSpPr>
        <p:spPr>
          <a:xfrm>
            <a:off x="3851186" y="8628854"/>
            <a:ext cx="2946227" cy="455723"/>
          </a:xfrm>
          <a:prstGeom prst="rect">
            <a:avLst/>
          </a:prstGeom>
          <a:noFill/>
          <a:ln>
            <a:noFill/>
          </a:ln>
        </p:spPr>
        <p:txBody>
          <a:bodyPr spcFirstLastPara="1" wrap="square" lIns="90748" tIns="45362" rIns="90748" bIns="45362" anchor="b" anchorCtr="0">
            <a:noAutofit/>
          </a:bodyPr>
          <a:lstStyle/>
          <a:p>
            <a:fld id="{00000000-1234-1234-1234-123412341234}" type="slidenum">
              <a:rPr lang="en-US"/>
              <a:pPr/>
              <a:t>17</a:t>
            </a:fld>
            <a:endParaRPr/>
          </a:p>
        </p:txBody>
      </p:sp>
    </p:spTree>
    <p:extLst>
      <p:ext uri="{BB962C8B-B14F-4D97-AF65-F5344CB8AC3E}">
        <p14:creationId xmlns:p14="http://schemas.microsoft.com/office/powerpoint/2010/main" val="1639302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4:notes"/>
          <p:cNvSpPr txBox="1">
            <a:spLocks noGrp="1"/>
          </p:cNvSpPr>
          <p:nvPr>
            <p:ph type="body" idx="1"/>
          </p:nvPr>
        </p:nvSpPr>
        <p:spPr>
          <a:xfrm>
            <a:off x="679899" y="4371995"/>
            <a:ext cx="5439189" cy="3577086"/>
          </a:xfrm>
          <a:prstGeom prst="rect">
            <a:avLst/>
          </a:prstGeom>
        </p:spPr>
        <p:txBody>
          <a:bodyPr spcFirstLastPara="1" wrap="square" lIns="90748" tIns="45362" rIns="90748" bIns="45362" anchor="t" anchorCtr="0">
            <a:noAutofit/>
          </a:bodyPr>
          <a:lstStyle/>
          <a:p>
            <a:endParaRPr/>
          </a:p>
        </p:txBody>
      </p:sp>
      <p:sp>
        <p:nvSpPr>
          <p:cNvPr id="113" name="Google Shape;113;p14:notes"/>
          <p:cNvSpPr>
            <a:spLocks noGrp="1" noRot="1" noChangeAspect="1"/>
          </p:cNvSpPr>
          <p:nvPr>
            <p:ph type="sldImg" idx="2"/>
          </p:nvPr>
        </p:nvSpPr>
        <p:spPr>
          <a:xfrm>
            <a:off x="674688" y="1135063"/>
            <a:ext cx="5449887" cy="30670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2500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d23f61ba2_0_56:notes"/>
          <p:cNvSpPr>
            <a:spLocks noGrp="1" noRot="1" noChangeAspect="1"/>
          </p:cNvSpPr>
          <p:nvPr>
            <p:ph type="sldImg" idx="2"/>
          </p:nvPr>
        </p:nvSpPr>
        <p:spPr>
          <a:xfrm>
            <a:off x="674688" y="1135063"/>
            <a:ext cx="5449887" cy="30670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5d23f61ba2_0_56:notes"/>
          <p:cNvSpPr txBox="1">
            <a:spLocks noGrp="1"/>
          </p:cNvSpPr>
          <p:nvPr>
            <p:ph type="body" idx="1"/>
          </p:nvPr>
        </p:nvSpPr>
        <p:spPr>
          <a:xfrm>
            <a:off x="679899" y="4371995"/>
            <a:ext cx="5439189" cy="3577235"/>
          </a:xfrm>
          <a:prstGeom prst="rect">
            <a:avLst/>
          </a:prstGeom>
          <a:noFill/>
          <a:ln>
            <a:noFill/>
          </a:ln>
        </p:spPr>
        <p:txBody>
          <a:bodyPr spcFirstLastPara="1" wrap="square" lIns="90748" tIns="45362" rIns="90748" bIns="45362" anchor="t" anchorCtr="0">
            <a:noAutofit/>
          </a:bodyPr>
          <a:lstStyle/>
          <a:p>
            <a:r>
              <a:rPr lang="en-US">
                <a:cs typeface="Calibri"/>
              </a:rPr>
              <a:t>Traveling art</a:t>
            </a:r>
            <a:endParaRPr/>
          </a:p>
        </p:txBody>
      </p:sp>
      <p:sp>
        <p:nvSpPr>
          <p:cNvPr id="132" name="Google Shape;132;g5d23f61ba2_0_56:notes"/>
          <p:cNvSpPr txBox="1">
            <a:spLocks noGrp="1"/>
          </p:cNvSpPr>
          <p:nvPr>
            <p:ph type="sldNum" idx="12"/>
          </p:nvPr>
        </p:nvSpPr>
        <p:spPr>
          <a:xfrm>
            <a:off x="3851186" y="8628854"/>
            <a:ext cx="2946227" cy="455723"/>
          </a:xfrm>
          <a:prstGeom prst="rect">
            <a:avLst/>
          </a:prstGeom>
          <a:noFill/>
          <a:ln>
            <a:noFill/>
          </a:ln>
        </p:spPr>
        <p:txBody>
          <a:bodyPr spcFirstLastPara="1" wrap="square" lIns="90748" tIns="45362" rIns="90748" bIns="45362" anchor="b" anchorCtr="0">
            <a:noAutofit/>
          </a:bodyPr>
          <a:lstStyle/>
          <a:p>
            <a:fld id="{00000000-1234-1234-1234-123412341234}" type="slidenum">
              <a:rPr lang="en-US"/>
              <a:pPr/>
              <a:t>19</a:t>
            </a:fld>
            <a:endParaRPr/>
          </a:p>
        </p:txBody>
      </p:sp>
    </p:spTree>
    <p:extLst>
      <p:ext uri="{BB962C8B-B14F-4D97-AF65-F5344CB8AC3E}">
        <p14:creationId xmlns:p14="http://schemas.microsoft.com/office/powerpoint/2010/main" val="718539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WC Grants Administrator</a:t>
            </a:r>
            <a:r>
              <a:rPr lang="en-US" baseline="0" dirty="0"/>
              <a:t> &amp;  </a:t>
            </a:r>
            <a:r>
              <a:rPr lang="en-US" dirty="0"/>
              <a:t>Project Director</a:t>
            </a:r>
            <a:r>
              <a:rPr lang="en-US" baseline="0" dirty="0"/>
              <a:t> for </a:t>
            </a:r>
            <a:r>
              <a:rPr lang="en-US" dirty="0"/>
              <a:t>Washoe </a:t>
            </a:r>
            <a:r>
              <a:rPr lang="en-US" dirty="0" err="1"/>
              <a:t>Artrail</a:t>
            </a:r>
            <a:r>
              <a:rPr lang="en-US" dirty="0"/>
              <a:t> Project</a:t>
            </a:r>
          </a:p>
          <a:p>
            <a:pPr marL="173415" indent="-173415">
              <a:buFont typeface="Arial" panose="020B0604020202020204" pitchFamily="34" charset="0"/>
              <a:buChar char="•"/>
            </a:pPr>
            <a:endParaRPr lang="en-US" dirty="0"/>
          </a:p>
          <a:p>
            <a:r>
              <a:rPr lang="en-US" dirty="0"/>
              <a:t>I</a:t>
            </a:r>
            <a:r>
              <a:rPr lang="en-US" baseline="0" dirty="0"/>
              <a:t>’ve been developing and implementing grants for over 25 years, and have carried out all types of projects from – Planning </a:t>
            </a:r>
            <a:r>
              <a:rPr lang="en-US" baseline="0" dirty="0" err="1"/>
              <a:t>pjts</a:t>
            </a:r>
            <a:r>
              <a:rPr lang="en-US" baseline="0" dirty="0"/>
              <a:t>, Social service, Housing, equipment and construction … </a:t>
            </a:r>
          </a:p>
          <a:p>
            <a:endParaRPr lang="en-US" baseline="0" dirty="0"/>
          </a:p>
          <a:p>
            <a:r>
              <a:rPr lang="en-US" baseline="0" dirty="0"/>
              <a:t>This is my first arts project.  And definitely the most unique grant project so far.   I love working for gov, and having the opportunity to do work that improves the quality of life.  Working for government I never anticipated developing this type of project.  Mojra and I will be tag teaming the presentation, please hold your questions to the end.  </a:t>
            </a:r>
          </a:p>
        </p:txBody>
      </p:sp>
      <p:sp>
        <p:nvSpPr>
          <p:cNvPr id="4" name="Slide Number Placeholder 3"/>
          <p:cNvSpPr>
            <a:spLocks noGrp="1"/>
          </p:cNvSpPr>
          <p:nvPr>
            <p:ph type="sldNum" sz="quarter" idx="10"/>
          </p:nvPr>
        </p:nvSpPr>
        <p:spPr/>
        <p:txBody>
          <a:bodyPr/>
          <a:lstStyle/>
          <a:p>
            <a:fld id="{061B6B7F-C55B-5E42-ADD5-2BC627DD5184}" type="slidenum">
              <a:rPr lang="en-US" smtClean="0"/>
              <a:t>2</a:t>
            </a:fld>
            <a:endParaRPr lang="en-US"/>
          </a:p>
        </p:txBody>
      </p:sp>
    </p:spTree>
    <p:extLst>
      <p:ext uri="{BB962C8B-B14F-4D97-AF65-F5344CB8AC3E}">
        <p14:creationId xmlns:p14="http://schemas.microsoft.com/office/powerpoint/2010/main" val="116541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defTabSz="924879">
              <a:defRPr/>
            </a:pPr>
            <a:r>
              <a:rPr lang="en-US"/>
              <a:t>Origin of how it came to be – Scott found it, Kerry forced everyone and woke to rammed earth, team Hawkins designed something beautiful</a:t>
            </a:r>
          </a:p>
          <a:p>
            <a:endParaRPr lang="en-US"/>
          </a:p>
        </p:txBody>
      </p:sp>
      <p:sp>
        <p:nvSpPr>
          <p:cNvPr id="4" name="Slide Number Placeholder 3"/>
          <p:cNvSpPr>
            <a:spLocks noGrp="1"/>
          </p:cNvSpPr>
          <p:nvPr>
            <p:ph type="sldNum" sz="quarter" idx="5"/>
          </p:nvPr>
        </p:nvSpPr>
        <p:spPr/>
        <p:txBody>
          <a:bodyPr/>
          <a:lstStyle/>
          <a:p>
            <a:fld id="{061B6B7F-C55B-5E42-ADD5-2BC627DD5184}" type="slidenum">
              <a:rPr lang="en-US" smtClean="0"/>
              <a:t>20</a:t>
            </a:fld>
            <a:endParaRPr lang="en-US"/>
          </a:p>
        </p:txBody>
      </p:sp>
    </p:spTree>
    <p:extLst>
      <p:ext uri="{BB962C8B-B14F-4D97-AF65-F5344CB8AC3E}">
        <p14:creationId xmlns:p14="http://schemas.microsoft.com/office/powerpoint/2010/main" val="2376848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we are:</a:t>
            </a:r>
          </a:p>
          <a:p>
            <a:r>
              <a:rPr lang="en-US"/>
              <a:t>Jack Hawkins – local award winning architect</a:t>
            </a:r>
          </a:p>
          <a:p>
            <a:r>
              <a:rPr lang="en-US"/>
              <a:t>Davey Hawkins – sculptor and musician, grew up in Reno works with the Minnesota Project in San Francisco </a:t>
            </a:r>
          </a:p>
          <a:p>
            <a:r>
              <a:rPr lang="en-US"/>
              <a:t>Scott Hinton – photographer at the UNR Department of Art</a:t>
            </a:r>
          </a:p>
          <a:p>
            <a:r>
              <a:rPr lang="en-US"/>
              <a:t>Kerry </a:t>
            </a:r>
            <a:r>
              <a:rPr lang="en-US" err="1"/>
              <a:t>Rohrmeier</a:t>
            </a:r>
            <a:r>
              <a:rPr lang="en-US"/>
              <a:t> – geographer earned a doctorate at UNR Department of Geography wrote a dissertation on the urban geography of BRC</a:t>
            </a:r>
          </a:p>
          <a:p>
            <a:r>
              <a:rPr lang="en-US"/>
              <a:t>Barbara Hatch – local landscape architect</a:t>
            </a:r>
          </a:p>
          <a:p>
            <a:r>
              <a:rPr lang="en-US"/>
              <a:t>Brett McElhaney – local structure engineer</a:t>
            </a:r>
          </a:p>
          <a:p>
            <a:endParaRPr lang="en-US"/>
          </a:p>
        </p:txBody>
      </p:sp>
      <p:sp>
        <p:nvSpPr>
          <p:cNvPr id="4" name="Slide Number Placeholder 3"/>
          <p:cNvSpPr>
            <a:spLocks noGrp="1"/>
          </p:cNvSpPr>
          <p:nvPr>
            <p:ph type="sldNum" sz="quarter" idx="5"/>
          </p:nvPr>
        </p:nvSpPr>
        <p:spPr/>
        <p:txBody>
          <a:bodyPr/>
          <a:lstStyle/>
          <a:p>
            <a:fld id="{86197C1C-2E8A-F046-894B-B1A6F93E322D}" type="slidenum">
              <a:rPr lang="en-US" smtClean="0"/>
              <a:t>21</a:t>
            </a:fld>
            <a:endParaRPr lang="en-US"/>
          </a:p>
        </p:txBody>
      </p:sp>
    </p:spTree>
    <p:extLst>
      <p:ext uri="{BB962C8B-B14F-4D97-AF65-F5344CB8AC3E}">
        <p14:creationId xmlns:p14="http://schemas.microsoft.com/office/powerpoint/2010/main" val="1687633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Two trailhead sites </a:t>
            </a:r>
          </a:p>
          <a:p>
            <a:endParaRPr lang="en-US"/>
          </a:p>
          <a:p>
            <a:r>
              <a:rPr lang="en-US"/>
              <a:t>Our inspiration is really more about deep appreciation for the fragile Sierra and Great Basin ecosystems. We are anchored in this place as our home and are deeply committed to the Washoe </a:t>
            </a:r>
            <a:r>
              <a:rPr lang="en-US" err="1"/>
              <a:t>ArTrail</a:t>
            </a:r>
            <a:endParaRPr lang="en-US"/>
          </a:p>
          <a:p>
            <a:endParaRPr lang="en-US"/>
          </a:p>
          <a:p>
            <a:r>
              <a:rPr lang="en-US"/>
              <a:t>Both portals will be sited to frame the alpine or playa vistas</a:t>
            </a:r>
          </a:p>
          <a:p>
            <a:endParaRPr lang="en-US"/>
          </a:p>
          <a:p>
            <a:r>
              <a:rPr lang="en-US"/>
              <a:t>The universal story of people and place especially here in the high desert is one of ephemerality.</a:t>
            </a:r>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86197C1C-2E8A-F046-894B-B1A6F93E322D}" type="slidenum">
              <a:rPr lang="en-US" smtClean="0"/>
              <a:t>22</a:t>
            </a:fld>
            <a:endParaRPr lang="en-US"/>
          </a:p>
        </p:txBody>
      </p:sp>
    </p:spTree>
    <p:extLst>
      <p:ext uri="{BB962C8B-B14F-4D97-AF65-F5344CB8AC3E}">
        <p14:creationId xmlns:p14="http://schemas.microsoft.com/office/powerpoint/2010/main" val="3525006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Rammed Earth construction is one of the oldest building methods – examples in Sub-Saharan Africa, Middle East, even portions of the great wall</a:t>
            </a:r>
          </a:p>
          <a:p>
            <a:endParaRPr lang="en-US"/>
          </a:p>
          <a:p>
            <a:r>
              <a:rPr lang="en-US"/>
              <a:t>In simplest explanation term we are layering compacted soil in forms to get a desired form or shape</a:t>
            </a:r>
          </a:p>
          <a:p>
            <a:endParaRPr lang="en-US"/>
          </a:p>
          <a:p>
            <a:r>
              <a:rPr lang="en-US"/>
              <a:t>Color and striations give the effect of sedimentary rock</a:t>
            </a:r>
          </a:p>
          <a:p>
            <a:endParaRPr lang="en-US"/>
          </a:p>
          <a:p>
            <a:r>
              <a:rPr lang="en-US"/>
              <a:t>Sustainable, Lasting, Comprising Native Materials, Beautiful – much the way we view Northern Nevada and its future</a:t>
            </a:r>
          </a:p>
          <a:p>
            <a:endParaRPr lang="en-US"/>
          </a:p>
          <a:p>
            <a:r>
              <a:rPr lang="en-US"/>
              <a:t>It’s not a technique typically employed in Northern Nevada and we hope through this project and by offering a professional development training more people may consider it</a:t>
            </a:r>
          </a:p>
          <a:p>
            <a:endParaRPr lang="en-US"/>
          </a:p>
          <a:p>
            <a:r>
              <a:rPr lang="en-US"/>
              <a:t>We have complete a small test wall in midtown and constructed a larger porotype in Carson City</a:t>
            </a:r>
          </a:p>
          <a:p>
            <a:endParaRPr lang="en-US"/>
          </a:p>
          <a:p>
            <a:r>
              <a:rPr lang="en-US"/>
              <a:t>The construction took placed the second half of July with  August</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86197C1C-2E8A-F046-894B-B1A6F93E322D}" type="slidenum">
              <a:rPr lang="en-US" smtClean="0"/>
              <a:t>23</a:t>
            </a:fld>
            <a:endParaRPr lang="en-US"/>
          </a:p>
        </p:txBody>
      </p:sp>
    </p:spTree>
    <p:extLst>
      <p:ext uri="{BB962C8B-B14F-4D97-AF65-F5344CB8AC3E}">
        <p14:creationId xmlns:p14="http://schemas.microsoft.com/office/powerpoint/2010/main" val="3888205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Crystal Peak Park design is an 8x8 vault design that reaches 12’ tall with an opening for reflection. 18” thick</a:t>
            </a:r>
          </a:p>
          <a:p>
            <a:endParaRPr lang="en-US"/>
          </a:p>
          <a:p>
            <a:r>
              <a:rPr lang="en-US"/>
              <a:t>Sited to view the Sierra with a mirror floor to reflect the sky</a:t>
            </a:r>
          </a:p>
          <a:p>
            <a:endParaRPr lang="en-US"/>
          </a:p>
          <a:p>
            <a:r>
              <a:rPr lang="en-US"/>
              <a:t>Surrounded with riparian vegetation</a:t>
            </a:r>
          </a:p>
          <a:p>
            <a:endParaRPr lang="en-US"/>
          </a:p>
          <a:p>
            <a:r>
              <a:rPr lang="en-US"/>
              <a:t>Washoe County has generously aided us with site improvements – concrete footings -  Time Laps Video---</a:t>
            </a:r>
          </a:p>
        </p:txBody>
      </p:sp>
      <p:sp>
        <p:nvSpPr>
          <p:cNvPr id="4" name="Slide Number Placeholder 3"/>
          <p:cNvSpPr>
            <a:spLocks noGrp="1"/>
          </p:cNvSpPr>
          <p:nvPr>
            <p:ph type="sldNum" sz="quarter" idx="5"/>
          </p:nvPr>
        </p:nvSpPr>
        <p:spPr/>
        <p:txBody>
          <a:bodyPr/>
          <a:lstStyle/>
          <a:p>
            <a:fld id="{86197C1C-2E8A-F046-894B-B1A6F93E322D}" type="slidenum">
              <a:rPr lang="en-US" smtClean="0"/>
              <a:t>24</a:t>
            </a:fld>
            <a:endParaRPr lang="en-US"/>
          </a:p>
        </p:txBody>
      </p:sp>
    </p:spTree>
    <p:extLst>
      <p:ext uri="{BB962C8B-B14F-4D97-AF65-F5344CB8AC3E}">
        <p14:creationId xmlns:p14="http://schemas.microsoft.com/office/powerpoint/2010/main" val="2293360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time-lapse video </a:t>
            </a:r>
          </a:p>
        </p:txBody>
      </p:sp>
      <p:sp>
        <p:nvSpPr>
          <p:cNvPr id="4" name="Slide Number Placeholder 3"/>
          <p:cNvSpPr>
            <a:spLocks noGrp="1"/>
          </p:cNvSpPr>
          <p:nvPr>
            <p:ph type="sldNum" sz="quarter" idx="5"/>
          </p:nvPr>
        </p:nvSpPr>
        <p:spPr/>
        <p:txBody>
          <a:bodyPr/>
          <a:lstStyle/>
          <a:p>
            <a:fld id="{86197C1C-2E8A-F046-894B-B1A6F93E322D}" type="slidenum">
              <a:rPr lang="en-US" smtClean="0"/>
              <a:t>25</a:t>
            </a:fld>
            <a:endParaRPr lang="en-US"/>
          </a:p>
        </p:txBody>
      </p:sp>
    </p:spTree>
    <p:extLst>
      <p:ext uri="{BB962C8B-B14F-4D97-AF65-F5344CB8AC3E}">
        <p14:creationId xmlns:p14="http://schemas.microsoft.com/office/powerpoint/2010/main" val="721585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Finished Crystal Peak Sculpture.</a:t>
            </a:r>
          </a:p>
        </p:txBody>
      </p:sp>
      <p:sp>
        <p:nvSpPr>
          <p:cNvPr id="4" name="Slide Number Placeholder 3"/>
          <p:cNvSpPr>
            <a:spLocks noGrp="1"/>
          </p:cNvSpPr>
          <p:nvPr>
            <p:ph type="sldNum" sz="quarter" idx="5"/>
          </p:nvPr>
        </p:nvSpPr>
        <p:spPr/>
        <p:txBody>
          <a:bodyPr/>
          <a:lstStyle/>
          <a:p>
            <a:fld id="{86197C1C-2E8A-F046-894B-B1A6F93E322D}" type="slidenum">
              <a:rPr lang="en-US" smtClean="0"/>
              <a:t>26</a:t>
            </a:fld>
            <a:endParaRPr lang="en-US"/>
          </a:p>
        </p:txBody>
      </p:sp>
    </p:spTree>
    <p:extLst>
      <p:ext uri="{BB962C8B-B14F-4D97-AF65-F5344CB8AC3E}">
        <p14:creationId xmlns:p14="http://schemas.microsoft.com/office/powerpoint/2010/main" val="2603143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Crystal Peak Park design is an 8x8 vault design that reaches 12’ tall with an opening for reflection. 18” thick</a:t>
            </a:r>
          </a:p>
          <a:p>
            <a:endParaRPr lang="en-US"/>
          </a:p>
          <a:p>
            <a:r>
              <a:rPr lang="en-US"/>
              <a:t>Sited to view the Sierra with a mirror floor to reflect the sky and surrounded with riparian vegetation </a:t>
            </a:r>
          </a:p>
          <a:p>
            <a:endParaRPr lang="en-US"/>
          </a:p>
          <a:p>
            <a:r>
              <a:rPr lang="en-US" b="1"/>
              <a:t>We are currently sourcing soils and have found a promising site in Mogul area.  - update</a:t>
            </a:r>
          </a:p>
          <a:p>
            <a:endParaRPr lang="en-US"/>
          </a:p>
          <a:p>
            <a:r>
              <a:rPr lang="en-US"/>
              <a:t>These soils were tested for clay and sand composition. We added Portland cement for structural safety</a:t>
            </a:r>
          </a:p>
          <a:p>
            <a:endParaRPr lang="en-US"/>
          </a:p>
          <a:p>
            <a:r>
              <a:rPr lang="en-US"/>
              <a:t>We complete a small test wall in midtown and constructed a larger porotype in Carson City</a:t>
            </a:r>
          </a:p>
          <a:p>
            <a:endParaRPr lang="en-US"/>
          </a:p>
          <a:p>
            <a:r>
              <a:rPr lang="en-US"/>
              <a:t>We met with a member of the Washoe Tribe and embedded the Washoe place name into the work</a:t>
            </a:r>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86197C1C-2E8A-F046-894B-B1A6F93E322D}" type="slidenum">
              <a:rPr lang="en-US" smtClean="0"/>
              <a:t>27</a:t>
            </a:fld>
            <a:endParaRPr lang="en-US"/>
          </a:p>
        </p:txBody>
      </p:sp>
    </p:spTree>
    <p:extLst>
      <p:ext uri="{BB962C8B-B14F-4D97-AF65-F5344CB8AC3E}">
        <p14:creationId xmlns:p14="http://schemas.microsoft.com/office/powerpoint/2010/main" val="3353084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WC – </a:t>
            </a:r>
          </a:p>
          <a:p>
            <a:pPr marL="170181" indent="-170181">
              <a:buFont typeface="Arial" panose="020B0604020202020204" pitchFamily="34" charset="0"/>
              <a:buChar char="•"/>
            </a:pPr>
            <a:r>
              <a:rPr lang="en-US"/>
              <a:t>Inclusive – assets of our county - Arts, Culture, and History</a:t>
            </a:r>
          </a:p>
          <a:p>
            <a:pPr marL="170181" indent="-170181">
              <a:buFont typeface="Arial" panose="020B0604020202020204" pitchFamily="34" charset="0"/>
              <a:buChar char="•"/>
            </a:pPr>
            <a:r>
              <a:rPr lang="en-US"/>
              <a:t>WC’s first permanent</a:t>
            </a:r>
            <a:r>
              <a:rPr lang="en-US" baseline="0"/>
              <a:t> </a:t>
            </a:r>
            <a:r>
              <a:rPr lang="en-US"/>
              <a:t>public art </a:t>
            </a:r>
          </a:p>
          <a:p>
            <a:pPr marL="170181" indent="-170181">
              <a:buFont typeface="Arial" panose="020B0604020202020204" pitchFamily="34" charset="0"/>
              <a:buChar char="•"/>
            </a:pPr>
            <a:r>
              <a:rPr lang="en-US"/>
              <a:t>Large in scale</a:t>
            </a:r>
            <a:r>
              <a:rPr lang="en-US" baseline="0"/>
              <a:t> – 200 mile route -rural, urban, Tribal lands </a:t>
            </a:r>
          </a:p>
          <a:p>
            <a:pPr marL="170181" indent="-170181">
              <a:buFont typeface="Arial" panose="020B0604020202020204" pitchFamily="34" charset="0"/>
              <a:buChar char="•"/>
            </a:pPr>
            <a:r>
              <a:rPr lang="en-US" baseline="0"/>
              <a:t>Public Participatory experience</a:t>
            </a:r>
          </a:p>
          <a:p>
            <a:pPr marL="170181" indent="-170181">
              <a:buFont typeface="Arial" panose="020B0604020202020204" pitchFamily="34" charset="0"/>
              <a:buChar char="•"/>
            </a:pPr>
            <a:r>
              <a:rPr lang="en-US" baseline="0"/>
              <a:t>App &amp; Website to encourage participation across generations.</a:t>
            </a:r>
          </a:p>
          <a:p>
            <a:endParaRPr lang="en-US"/>
          </a:p>
          <a:p>
            <a:r>
              <a:rPr lang="en-US"/>
              <a:t>BM – perceptions, permanence </a:t>
            </a:r>
          </a:p>
          <a:p>
            <a:endParaRPr lang="en-US"/>
          </a:p>
          <a:p>
            <a:pPr defTabSz="924879">
              <a:defRPr/>
            </a:pPr>
            <a:r>
              <a:rPr lang="en-US">
                <a:solidFill>
                  <a:srgbClr val="000000"/>
                </a:solidFill>
                <a:latin typeface="Helvetica" pitchFamily="2" charset="0"/>
              </a:rPr>
              <a:t>Washoe – Collaboration and partnerships, respect, process, flexibility.</a:t>
            </a:r>
            <a:r>
              <a:rPr lang="en-US" baseline="0">
                <a:solidFill>
                  <a:srgbClr val="000000"/>
                </a:solidFill>
                <a:latin typeface="Helvetica" pitchFamily="2" charset="0"/>
              </a:rPr>
              <a:t>  Build on Shared values and goals. (with all our partners)</a:t>
            </a:r>
          </a:p>
          <a:p>
            <a:pPr marL="170181" indent="-170181" defTabSz="924879">
              <a:buFont typeface="Arial" panose="020B0604020202020204" pitchFamily="34" charset="0"/>
              <a:buChar char="•"/>
              <a:defRPr/>
            </a:pPr>
            <a:r>
              <a:rPr lang="en-US" baseline="0">
                <a:solidFill>
                  <a:srgbClr val="000000"/>
                </a:solidFill>
                <a:latin typeface="Helvetica" pitchFamily="2" charset="0"/>
              </a:rPr>
              <a:t>Burning Man – Premier Arts &amp; community experts with world wide community. </a:t>
            </a:r>
          </a:p>
          <a:p>
            <a:pPr marL="170181" indent="-170181" defTabSz="924879">
              <a:buFont typeface="Arial" panose="020B0604020202020204" pitchFamily="34" charset="0"/>
              <a:buChar char="•"/>
              <a:defRPr/>
            </a:pPr>
            <a:r>
              <a:rPr lang="en-US" baseline="0">
                <a:solidFill>
                  <a:srgbClr val="000000"/>
                </a:solidFill>
                <a:latin typeface="Helvetica" pitchFamily="2" charset="0"/>
              </a:rPr>
              <a:t>and ROAM chosen for the ART, got so much more .  Digital Experience… Community Engagement…. </a:t>
            </a:r>
            <a:endParaRPr lang="en-US">
              <a:solidFill>
                <a:srgbClr val="000000"/>
              </a:solidFill>
              <a:latin typeface="Helvetica" pitchFamily="2" charset="0"/>
            </a:endParaRPr>
          </a:p>
          <a:p>
            <a:pPr defTabSz="924879">
              <a:defRPr/>
            </a:pPr>
            <a:endParaRPr lang="en-US">
              <a:solidFill>
                <a:srgbClr val="000000"/>
              </a:solidFill>
              <a:latin typeface="Helvetica" pitchFamily="2" charset="0"/>
            </a:endParaRPr>
          </a:p>
          <a:p>
            <a:pPr defTabSz="924879">
              <a:defRPr/>
            </a:pPr>
            <a:r>
              <a:rPr lang="en-US">
                <a:solidFill>
                  <a:srgbClr val="000000"/>
                </a:solidFill>
                <a:latin typeface="Helvetica" pitchFamily="2" charset="0"/>
              </a:rPr>
              <a:t>BM – consensus building, community based</a:t>
            </a:r>
          </a:p>
          <a:p>
            <a:pPr defTabSz="924879">
              <a:defRPr/>
            </a:pPr>
            <a:endParaRPr lang="en-US">
              <a:solidFill>
                <a:srgbClr val="000000"/>
              </a:solidFill>
              <a:latin typeface="Helvetica" pitchFamily="2" charset="0"/>
            </a:endParaRPr>
          </a:p>
          <a:p>
            <a:pPr defTabSz="924879">
              <a:defRPr/>
            </a:pPr>
            <a:r>
              <a:rPr lang="en-US">
                <a:solidFill>
                  <a:srgbClr val="000000"/>
                </a:solidFill>
                <a:latin typeface="Helvetica" pitchFamily="2" charset="0"/>
              </a:rPr>
              <a:t>Roam – we are a new team, equal talents very different contributions, jump in </a:t>
            </a:r>
          </a:p>
          <a:p>
            <a:endParaRPr lang="en-US"/>
          </a:p>
          <a:p>
            <a:r>
              <a:rPr lang="en-US" b="1"/>
              <a:t>Question for audience breakouts and Reporting out.</a:t>
            </a:r>
          </a:p>
          <a:p>
            <a:endParaRPr lang="en-US"/>
          </a:p>
          <a:p>
            <a:r>
              <a:rPr lang="en-US"/>
              <a:t>If time allows we can answer from Washoe </a:t>
            </a:r>
            <a:r>
              <a:rPr lang="en-US" err="1"/>
              <a:t>Artrail</a:t>
            </a:r>
            <a:r>
              <a:rPr lang="en-US"/>
              <a:t> perspective</a:t>
            </a:r>
          </a:p>
          <a:p>
            <a:r>
              <a:rPr lang="en-US"/>
              <a:t>WC – Historic Preservation,- CPP multiple</a:t>
            </a:r>
            <a:r>
              <a:rPr lang="en-US" baseline="0"/>
              <a:t> historic resources, </a:t>
            </a:r>
            <a:r>
              <a:rPr lang="en-US"/>
              <a:t> </a:t>
            </a:r>
          </a:p>
          <a:p>
            <a:pPr marL="170181" indent="-170181">
              <a:buFont typeface="Arial" panose="020B0604020202020204" pitchFamily="34" charset="0"/>
              <a:buChar char="•"/>
            </a:pPr>
            <a:r>
              <a:rPr lang="en-US"/>
              <a:t>These</a:t>
            </a:r>
            <a:r>
              <a:rPr lang="en-US" baseline="0"/>
              <a:t> type of g</a:t>
            </a:r>
            <a:r>
              <a:rPr lang="en-US"/>
              <a:t>rants</a:t>
            </a:r>
            <a:r>
              <a:rPr lang="en-US" baseline="0"/>
              <a:t> are  awarded for unique projects that break new ground, do something that has not been done before.  With this type of  a project there will be some: trail blazing, detours, and alterations along the way.  Never a dull moment.</a:t>
            </a:r>
          </a:p>
          <a:p>
            <a:pPr marL="170181" indent="-170181">
              <a:buFont typeface="Arial" panose="020B0604020202020204" pitchFamily="34" charset="0"/>
              <a:buChar char="•"/>
            </a:pPr>
            <a:r>
              <a:rPr lang="en-US"/>
              <a:t>WC received NEA Our</a:t>
            </a:r>
            <a:r>
              <a:rPr lang="en-US" baseline="0"/>
              <a:t> Town Grant for </a:t>
            </a:r>
            <a:r>
              <a:rPr lang="en-US" baseline="0" err="1"/>
              <a:t>Artrail</a:t>
            </a:r>
            <a:r>
              <a:rPr lang="en-US" baseline="0"/>
              <a:t> 2017, S</a:t>
            </a:r>
            <a:r>
              <a:rPr lang="en-US"/>
              <a:t>parks awarded Our</a:t>
            </a:r>
            <a:r>
              <a:rPr lang="en-US" baseline="0"/>
              <a:t> Town Grant </a:t>
            </a:r>
            <a:r>
              <a:rPr lang="en-US"/>
              <a:t>2018</a:t>
            </a:r>
            <a:r>
              <a:rPr lang="en-US" baseline="0"/>
              <a:t> </a:t>
            </a:r>
            <a:r>
              <a:rPr lang="en-US"/>
              <a:t>and Reno 2019 NEA grant.</a:t>
            </a:r>
            <a:r>
              <a:rPr lang="en-US" baseline="0"/>
              <a:t>  </a:t>
            </a:r>
          </a:p>
          <a:p>
            <a:pPr marL="170181" indent="-170181">
              <a:buFont typeface="Arial" panose="020B0604020202020204" pitchFamily="34" charset="0"/>
              <a:buChar char="•"/>
            </a:pPr>
            <a:r>
              <a:rPr lang="en-US" baseline="0"/>
              <a:t>I’d love to do another Our Town Grant – Community Engagement, and/or New Public Art.  (NEPA &amp; SHPO pre-Application)  </a:t>
            </a:r>
            <a:endParaRPr lang="en-US"/>
          </a:p>
          <a:p>
            <a:endParaRPr lang="en-US"/>
          </a:p>
          <a:p>
            <a:r>
              <a:rPr lang="en-US"/>
              <a:t>BM – you don’t know what you don’t know</a:t>
            </a:r>
          </a:p>
          <a:p>
            <a:endParaRPr lang="en-US"/>
          </a:p>
          <a:p>
            <a:r>
              <a:rPr lang="en-US"/>
              <a:t>Roam – understanding scope, getting into an art project now considering this as architecture for community safety, hang on, PRACTICE</a:t>
            </a:r>
          </a:p>
          <a:p>
            <a:endParaRPr lang="en-US"/>
          </a:p>
        </p:txBody>
      </p:sp>
      <p:sp>
        <p:nvSpPr>
          <p:cNvPr id="4" name="Slide Number Placeholder 3"/>
          <p:cNvSpPr>
            <a:spLocks noGrp="1"/>
          </p:cNvSpPr>
          <p:nvPr>
            <p:ph type="sldNum" sz="quarter" idx="5"/>
          </p:nvPr>
        </p:nvSpPr>
        <p:spPr/>
        <p:txBody>
          <a:bodyPr/>
          <a:lstStyle/>
          <a:p>
            <a:fld id="{061B6B7F-C55B-5E42-ADD5-2BC627DD5184}" type="slidenum">
              <a:rPr lang="en-US" smtClean="0"/>
              <a:t>28</a:t>
            </a:fld>
            <a:endParaRPr lang="en-US"/>
          </a:p>
        </p:txBody>
      </p:sp>
    </p:spTree>
    <p:extLst>
      <p:ext uri="{BB962C8B-B14F-4D97-AF65-F5344CB8AC3E}">
        <p14:creationId xmlns:p14="http://schemas.microsoft.com/office/powerpoint/2010/main" val="4043316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WC – </a:t>
            </a:r>
          </a:p>
          <a:p>
            <a:pPr marL="170181" indent="-170181">
              <a:buFont typeface="Arial" panose="020B0604020202020204" pitchFamily="34" charset="0"/>
              <a:buChar char="•"/>
            </a:pPr>
            <a:r>
              <a:rPr lang="en-US" dirty="0"/>
              <a:t>Inclusive – assets of our county - Arts, Culture, and History</a:t>
            </a:r>
          </a:p>
          <a:p>
            <a:pPr marL="170181" indent="-170181">
              <a:buFont typeface="Arial" panose="020B0604020202020204" pitchFamily="34" charset="0"/>
              <a:buChar char="•"/>
            </a:pPr>
            <a:r>
              <a:rPr lang="en-US" dirty="0"/>
              <a:t>WC’s first permanent</a:t>
            </a:r>
            <a:r>
              <a:rPr lang="en-US" baseline="0" dirty="0"/>
              <a:t> </a:t>
            </a:r>
            <a:r>
              <a:rPr lang="en-US" dirty="0"/>
              <a:t>public art </a:t>
            </a:r>
          </a:p>
          <a:p>
            <a:pPr marL="170181" indent="-170181">
              <a:buFont typeface="Arial" panose="020B0604020202020204" pitchFamily="34" charset="0"/>
              <a:buChar char="•"/>
            </a:pPr>
            <a:r>
              <a:rPr lang="en-US" dirty="0"/>
              <a:t>Large in scale</a:t>
            </a:r>
            <a:r>
              <a:rPr lang="en-US" baseline="0" dirty="0"/>
              <a:t> – 200 mile route -rural, urban, Tribal lands </a:t>
            </a:r>
          </a:p>
          <a:p>
            <a:pPr marL="170181" indent="-170181">
              <a:buFont typeface="Arial" panose="020B0604020202020204" pitchFamily="34" charset="0"/>
              <a:buChar char="•"/>
            </a:pPr>
            <a:r>
              <a:rPr lang="en-US" baseline="0" dirty="0"/>
              <a:t>Public Participatory experience</a:t>
            </a:r>
          </a:p>
          <a:p>
            <a:pPr marL="170181" indent="-170181">
              <a:buFont typeface="Arial" panose="020B0604020202020204" pitchFamily="34" charset="0"/>
              <a:buChar char="•"/>
            </a:pPr>
            <a:r>
              <a:rPr lang="en-US" baseline="0" dirty="0"/>
              <a:t>App &amp; Website to encourage participation across generations.</a:t>
            </a:r>
          </a:p>
          <a:p>
            <a:endParaRPr lang="en-US" dirty="0"/>
          </a:p>
          <a:p>
            <a:r>
              <a:rPr lang="en-US" dirty="0"/>
              <a:t>BM – perceptions, permanence </a:t>
            </a:r>
          </a:p>
          <a:p>
            <a:endParaRPr lang="en-US" dirty="0"/>
          </a:p>
          <a:p>
            <a:pPr defTabSz="924879">
              <a:defRPr/>
            </a:pPr>
            <a:r>
              <a:rPr lang="en-US" dirty="0">
                <a:solidFill>
                  <a:srgbClr val="000000"/>
                </a:solidFill>
                <a:latin typeface="Helvetica" pitchFamily="2" charset="0"/>
              </a:rPr>
              <a:t>Washoe – Collaboration and partnerships, respect, process, flexibility.</a:t>
            </a:r>
            <a:r>
              <a:rPr lang="en-US" baseline="0" dirty="0">
                <a:solidFill>
                  <a:srgbClr val="000000"/>
                </a:solidFill>
                <a:latin typeface="Helvetica" pitchFamily="2" charset="0"/>
              </a:rPr>
              <a:t>  Build on Shared values and goals. (with all our partners)</a:t>
            </a:r>
          </a:p>
          <a:p>
            <a:pPr marL="170181" indent="-170181" defTabSz="924879">
              <a:buFont typeface="Arial" panose="020B0604020202020204" pitchFamily="34" charset="0"/>
              <a:buChar char="•"/>
              <a:defRPr/>
            </a:pPr>
            <a:r>
              <a:rPr lang="en-US" baseline="0" dirty="0">
                <a:solidFill>
                  <a:srgbClr val="000000"/>
                </a:solidFill>
                <a:latin typeface="Helvetica" pitchFamily="2" charset="0"/>
              </a:rPr>
              <a:t>Burning Man – Premier Arts &amp; community experts with world wide community. </a:t>
            </a:r>
          </a:p>
          <a:p>
            <a:pPr marL="170181" indent="-170181" defTabSz="924879">
              <a:buFont typeface="Arial" panose="020B0604020202020204" pitchFamily="34" charset="0"/>
              <a:buChar char="•"/>
              <a:defRPr/>
            </a:pPr>
            <a:r>
              <a:rPr lang="en-US" baseline="0" dirty="0">
                <a:solidFill>
                  <a:srgbClr val="000000"/>
                </a:solidFill>
                <a:latin typeface="Helvetica" pitchFamily="2" charset="0"/>
              </a:rPr>
              <a:t>and ROAM chosen for the ART, got so much more .  Digital Experience… Community Engagement…. </a:t>
            </a:r>
            <a:endParaRPr lang="en-US" dirty="0">
              <a:solidFill>
                <a:srgbClr val="000000"/>
              </a:solidFill>
              <a:latin typeface="Helvetica" pitchFamily="2" charset="0"/>
            </a:endParaRPr>
          </a:p>
          <a:p>
            <a:pPr defTabSz="924879">
              <a:defRPr/>
            </a:pPr>
            <a:endParaRPr lang="en-US" dirty="0">
              <a:solidFill>
                <a:srgbClr val="000000"/>
              </a:solidFill>
              <a:latin typeface="Helvetica" pitchFamily="2" charset="0"/>
            </a:endParaRPr>
          </a:p>
          <a:p>
            <a:pPr defTabSz="924879">
              <a:defRPr/>
            </a:pPr>
            <a:r>
              <a:rPr lang="en-US" dirty="0">
                <a:solidFill>
                  <a:srgbClr val="000000"/>
                </a:solidFill>
                <a:latin typeface="Helvetica" pitchFamily="2" charset="0"/>
              </a:rPr>
              <a:t>BM – consensus building, community based</a:t>
            </a:r>
          </a:p>
          <a:p>
            <a:pPr defTabSz="924879">
              <a:defRPr/>
            </a:pPr>
            <a:endParaRPr lang="en-US" dirty="0">
              <a:solidFill>
                <a:srgbClr val="000000"/>
              </a:solidFill>
              <a:latin typeface="Helvetica" pitchFamily="2" charset="0"/>
            </a:endParaRPr>
          </a:p>
          <a:p>
            <a:pPr defTabSz="924879">
              <a:defRPr/>
            </a:pPr>
            <a:r>
              <a:rPr lang="en-US" dirty="0">
                <a:solidFill>
                  <a:srgbClr val="000000"/>
                </a:solidFill>
                <a:latin typeface="Helvetica" pitchFamily="2" charset="0"/>
              </a:rPr>
              <a:t>Roam – we are a new team, equal talents very different contributions, jump in </a:t>
            </a:r>
          </a:p>
          <a:p>
            <a:endParaRPr lang="en-US" dirty="0"/>
          </a:p>
          <a:p>
            <a:r>
              <a:rPr lang="en-US" b="1" dirty="0"/>
              <a:t>Question for audience breakouts and Reporting out.</a:t>
            </a:r>
          </a:p>
          <a:p>
            <a:endParaRPr lang="en-US" dirty="0"/>
          </a:p>
          <a:p>
            <a:r>
              <a:rPr lang="en-US" dirty="0"/>
              <a:t>If time allows we can answer from Washoe </a:t>
            </a:r>
            <a:r>
              <a:rPr lang="en-US" dirty="0" err="1"/>
              <a:t>Artrail</a:t>
            </a:r>
            <a:r>
              <a:rPr lang="en-US" dirty="0"/>
              <a:t> perspective</a:t>
            </a:r>
          </a:p>
          <a:p>
            <a:r>
              <a:rPr lang="en-US" dirty="0"/>
              <a:t>WC – Historic Preservation,- CPP multiple</a:t>
            </a:r>
            <a:r>
              <a:rPr lang="en-US" baseline="0" dirty="0"/>
              <a:t> historic resources, </a:t>
            </a:r>
            <a:r>
              <a:rPr lang="en-US" dirty="0"/>
              <a:t> </a:t>
            </a:r>
          </a:p>
          <a:p>
            <a:pPr marL="170181" indent="-170181">
              <a:buFont typeface="Arial" panose="020B0604020202020204" pitchFamily="34" charset="0"/>
              <a:buChar char="•"/>
            </a:pPr>
            <a:r>
              <a:rPr lang="en-US" dirty="0"/>
              <a:t>These</a:t>
            </a:r>
            <a:r>
              <a:rPr lang="en-US" baseline="0" dirty="0"/>
              <a:t> type of g</a:t>
            </a:r>
            <a:r>
              <a:rPr lang="en-US" dirty="0"/>
              <a:t>rants</a:t>
            </a:r>
            <a:r>
              <a:rPr lang="en-US" baseline="0" dirty="0"/>
              <a:t> are  awarded for unique projects that break new ground, do something that has not been done before.  With this type of  a project there will be some: trail blazing, detours, and alterations along the way.  Never a dull moment.</a:t>
            </a:r>
          </a:p>
          <a:p>
            <a:pPr marL="170181" indent="-170181">
              <a:buFont typeface="Arial" panose="020B0604020202020204" pitchFamily="34" charset="0"/>
              <a:buChar char="•"/>
            </a:pPr>
            <a:r>
              <a:rPr lang="en-US" dirty="0"/>
              <a:t>WC received NEA Our</a:t>
            </a:r>
            <a:r>
              <a:rPr lang="en-US" baseline="0" dirty="0"/>
              <a:t> Town Grant for </a:t>
            </a:r>
            <a:r>
              <a:rPr lang="en-US" baseline="0" dirty="0" err="1"/>
              <a:t>Artrail</a:t>
            </a:r>
            <a:r>
              <a:rPr lang="en-US" baseline="0" dirty="0"/>
              <a:t> 2017, S</a:t>
            </a:r>
            <a:r>
              <a:rPr lang="en-US" dirty="0"/>
              <a:t>parks awarded Our</a:t>
            </a:r>
            <a:r>
              <a:rPr lang="en-US" baseline="0" dirty="0"/>
              <a:t> Town Grant </a:t>
            </a:r>
            <a:r>
              <a:rPr lang="en-US" dirty="0"/>
              <a:t>2018</a:t>
            </a:r>
            <a:r>
              <a:rPr lang="en-US" baseline="0" dirty="0"/>
              <a:t> </a:t>
            </a:r>
            <a:r>
              <a:rPr lang="en-US" dirty="0"/>
              <a:t>and Reno 2019 NEA grant.</a:t>
            </a:r>
            <a:r>
              <a:rPr lang="en-US" baseline="0" dirty="0"/>
              <a:t>  </a:t>
            </a:r>
          </a:p>
          <a:p>
            <a:pPr marL="170181" indent="-170181">
              <a:buFont typeface="Arial" panose="020B0604020202020204" pitchFamily="34" charset="0"/>
              <a:buChar char="•"/>
            </a:pPr>
            <a:r>
              <a:rPr lang="en-US" baseline="0" dirty="0"/>
              <a:t>I’d love to do another Our Town Grant – Community Engagement, and/or New Public Art.  (NEPA &amp; SHPO pre-Application)  </a:t>
            </a:r>
            <a:endParaRPr lang="en-US" dirty="0"/>
          </a:p>
          <a:p>
            <a:endParaRPr lang="en-US" dirty="0"/>
          </a:p>
          <a:p>
            <a:r>
              <a:rPr lang="en-US" dirty="0"/>
              <a:t>BM – you don’t know what you don’t know</a:t>
            </a:r>
          </a:p>
          <a:p>
            <a:endParaRPr lang="en-US" dirty="0"/>
          </a:p>
          <a:p>
            <a:r>
              <a:rPr lang="en-US" dirty="0"/>
              <a:t>Roam – understanding scope, getting into an art project now considering this as architecture for community safety, hang on, PRACTICE</a:t>
            </a:r>
          </a:p>
          <a:p>
            <a:endParaRPr lang="en-US" dirty="0"/>
          </a:p>
        </p:txBody>
      </p:sp>
      <p:sp>
        <p:nvSpPr>
          <p:cNvPr id="4" name="Slide Number Placeholder 3"/>
          <p:cNvSpPr>
            <a:spLocks noGrp="1"/>
          </p:cNvSpPr>
          <p:nvPr>
            <p:ph type="sldNum" sz="quarter" idx="5"/>
          </p:nvPr>
        </p:nvSpPr>
        <p:spPr/>
        <p:txBody>
          <a:bodyPr/>
          <a:lstStyle/>
          <a:p>
            <a:fld id="{061B6B7F-C55B-5E42-ADD5-2BC627DD5184}" type="slidenum">
              <a:rPr lang="en-US" smtClean="0"/>
              <a:t>29</a:t>
            </a:fld>
            <a:endParaRPr lang="en-US"/>
          </a:p>
        </p:txBody>
      </p:sp>
    </p:spTree>
    <p:extLst>
      <p:ext uri="{BB962C8B-B14F-4D97-AF65-F5344CB8AC3E}">
        <p14:creationId xmlns:p14="http://schemas.microsoft.com/office/powerpoint/2010/main" val="2659283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a:t>
            </a:r>
            <a:r>
              <a:rPr lang="en-US" baseline="0"/>
              <a:t> is the Washoe </a:t>
            </a:r>
            <a:r>
              <a:rPr lang="en-US" baseline="0" err="1"/>
              <a:t>Artrail</a:t>
            </a:r>
            <a:r>
              <a:rPr lang="en-US" baseline="0"/>
              <a:t>?</a:t>
            </a:r>
          </a:p>
          <a:p>
            <a:endParaRPr lang="en-US" baseline="0"/>
          </a:p>
          <a:p>
            <a:pPr marL="173415" indent="-173415">
              <a:buFont typeface="Arial" panose="020B0604020202020204" pitchFamily="34" charset="0"/>
              <a:buChar char="•"/>
            </a:pPr>
            <a:r>
              <a:rPr lang="en-US" baseline="0"/>
              <a:t>Public Participatory Experience</a:t>
            </a:r>
          </a:p>
          <a:p>
            <a:pPr marL="173415" indent="-173415">
              <a:buFont typeface="Arial" panose="020B0604020202020204" pitchFamily="34" charset="0"/>
              <a:buChar char="•"/>
            </a:pPr>
            <a:r>
              <a:rPr lang="en-US" baseline="0"/>
              <a:t>Route – existing roads &amp; paths</a:t>
            </a:r>
          </a:p>
          <a:p>
            <a:pPr marL="173415" indent="-173415">
              <a:buFont typeface="Arial" panose="020B0604020202020204" pitchFamily="34" charset="0"/>
              <a:buChar char="•"/>
            </a:pPr>
            <a:r>
              <a:rPr lang="en-US" baseline="0"/>
              <a:t>Cultural, Historic,  Artistic landmarks. – too long name…..</a:t>
            </a:r>
            <a:endParaRPr lang="en-US"/>
          </a:p>
        </p:txBody>
      </p:sp>
      <p:sp>
        <p:nvSpPr>
          <p:cNvPr id="4" name="Slide Number Placeholder 3"/>
          <p:cNvSpPr>
            <a:spLocks noGrp="1"/>
          </p:cNvSpPr>
          <p:nvPr>
            <p:ph type="sldNum" sz="quarter" idx="10"/>
          </p:nvPr>
        </p:nvSpPr>
        <p:spPr/>
        <p:txBody>
          <a:bodyPr/>
          <a:lstStyle/>
          <a:p>
            <a:fld id="{061B6B7F-C55B-5E42-ADD5-2BC627DD5184}" type="slidenum">
              <a:rPr lang="en-US" smtClean="0"/>
              <a:t>3</a:t>
            </a:fld>
            <a:endParaRPr lang="en-US"/>
          </a:p>
        </p:txBody>
      </p:sp>
    </p:spTree>
    <p:extLst>
      <p:ext uri="{BB962C8B-B14F-4D97-AF65-F5344CB8AC3E}">
        <p14:creationId xmlns:p14="http://schemas.microsoft.com/office/powerpoint/2010/main" val="3429012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1B6B7F-C55B-5E42-ADD5-2BC627DD5184}" type="slidenum">
              <a:rPr lang="en-US" smtClean="0"/>
              <a:t>30</a:t>
            </a:fld>
            <a:endParaRPr lang="en-US"/>
          </a:p>
        </p:txBody>
      </p:sp>
    </p:spTree>
    <p:extLst>
      <p:ext uri="{BB962C8B-B14F-4D97-AF65-F5344CB8AC3E}">
        <p14:creationId xmlns:p14="http://schemas.microsoft.com/office/powerpoint/2010/main" val="57312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Unique</a:t>
            </a:r>
            <a:r>
              <a:rPr lang="en-US" baseline="0" dirty="0"/>
              <a:t> natural environment, </a:t>
            </a:r>
          </a:p>
          <a:p>
            <a:pPr marL="173415" indent="-173415">
              <a:buFont typeface="Arial" panose="020B0604020202020204" pitchFamily="34" charset="0"/>
              <a:buChar char="•"/>
            </a:pPr>
            <a:r>
              <a:rPr lang="en-US" baseline="0" dirty="0"/>
              <a:t>rural, urban, tribal lands, </a:t>
            </a:r>
          </a:p>
          <a:p>
            <a:pPr marL="173415" indent="-173415">
              <a:buFont typeface="Arial" panose="020B0604020202020204" pitchFamily="34" charset="0"/>
              <a:buChar char="•"/>
            </a:pPr>
            <a:r>
              <a:rPr lang="en-US" baseline="0" dirty="0"/>
              <a:t>Sierra foothills, Truckee River, high desert, Pyramid Lake, Playa </a:t>
            </a:r>
          </a:p>
          <a:p>
            <a:pPr marL="173415" marR="0" lvl="0" indent="-1734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Size and vast open spaces. - </a:t>
            </a:r>
            <a:r>
              <a:rPr lang="en-US" dirty="0"/>
              <a:t>Washoe County covers 6,551 square miles</a:t>
            </a:r>
            <a:endParaRPr lang="en-US" baseline="0" dirty="0"/>
          </a:p>
          <a:p>
            <a:endParaRPr lang="en-US" baseline="0" dirty="0"/>
          </a:p>
          <a:p>
            <a:r>
              <a:rPr lang="en-US" baseline="0" dirty="0"/>
              <a:t>Economic Development</a:t>
            </a:r>
          </a:p>
          <a:p>
            <a:pPr marL="173415" indent="-173415">
              <a:buFont typeface="Arial" panose="020B0604020202020204" pitchFamily="34" charset="0"/>
              <a:buChar char="•"/>
            </a:pPr>
            <a:r>
              <a:rPr lang="en-US" baseline="0" dirty="0"/>
              <a:t>One of the primary issues we were seeking to address when considering the NEA Grant opportunity was economic Development for Gerlach and our rural areas.</a:t>
            </a:r>
          </a:p>
          <a:p>
            <a:endParaRPr lang="en-US" baseline="0" dirty="0"/>
          </a:p>
          <a:p>
            <a:pPr marL="173415" indent="-173415">
              <a:buFont typeface="Arial" panose="020B0604020202020204" pitchFamily="34" charset="0"/>
              <a:buChar char="•"/>
            </a:pPr>
            <a:r>
              <a:rPr lang="en-US" baseline="0" dirty="0"/>
              <a:t>The project will </a:t>
            </a:r>
            <a:r>
              <a:rPr lang="en-US" b="1" baseline="0" dirty="0"/>
              <a:t>strengthening our community </a:t>
            </a:r>
            <a:r>
              <a:rPr lang="en-US" baseline="0" dirty="0"/>
              <a:t>by encouraging people to visit and experience the beautiful art, cultural and historic places throughout our County; and  better understand the places their neighbors call home.    Many residents of Reno and Sparks have never been to Gerlach  (100 Miles north or Reno), or know about Winnemucca Lake.</a:t>
            </a:r>
          </a:p>
          <a:p>
            <a:endParaRPr lang="en-US" baseline="0" dirty="0"/>
          </a:p>
          <a:p>
            <a:r>
              <a:rPr lang="en-US" baseline="0" dirty="0"/>
              <a:t>Build on our Arts Culture – City of Reno has been developing public art for years, Burning Man, is in our backyard, and  has brought great art and artist to Washoe County.  </a:t>
            </a:r>
            <a:r>
              <a:rPr lang="en-US" u="sng" baseline="0" dirty="0"/>
              <a:t>Sparks is also beginning to prioritize public art and is working to bring more art to the community</a:t>
            </a:r>
            <a:r>
              <a:rPr lang="en-US" baseline="0" dirty="0"/>
              <a:t>.  This project builds on this foundation.</a:t>
            </a:r>
            <a:endParaRPr lang="en-US" dirty="0"/>
          </a:p>
        </p:txBody>
      </p:sp>
      <p:sp>
        <p:nvSpPr>
          <p:cNvPr id="4" name="Slide Number Placeholder 3"/>
          <p:cNvSpPr>
            <a:spLocks noGrp="1"/>
          </p:cNvSpPr>
          <p:nvPr>
            <p:ph type="sldNum" sz="quarter" idx="10"/>
          </p:nvPr>
        </p:nvSpPr>
        <p:spPr/>
        <p:txBody>
          <a:bodyPr/>
          <a:lstStyle/>
          <a:p>
            <a:fld id="{061B6B7F-C55B-5E42-ADD5-2BC627DD5184}" type="slidenum">
              <a:rPr lang="en-US" smtClean="0"/>
              <a:t>4</a:t>
            </a:fld>
            <a:endParaRPr lang="en-US"/>
          </a:p>
        </p:txBody>
      </p:sp>
    </p:spTree>
    <p:extLst>
      <p:ext uri="{BB962C8B-B14F-4D97-AF65-F5344CB8AC3E}">
        <p14:creationId xmlns:p14="http://schemas.microsoft.com/office/powerpoint/2010/main" val="1375432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NEA – Our Town Grant Program is focused on Placemaking- </a:t>
            </a:r>
            <a:endParaRPr lang="en-US" baseline="0" dirty="0"/>
          </a:p>
          <a:p>
            <a:pPr defTabSz="907633">
              <a:defRPr/>
            </a:pPr>
            <a:r>
              <a:rPr lang="en-US" dirty="0"/>
              <a:t>Placemaking is a multi-faceted approach to the planning, design and management of public spaces. Placemaking capitalizes on a local community's assets, inspiration, and potential, with the intention of creating public spaces that promote people's health, happiness, and well-being.</a:t>
            </a:r>
          </a:p>
          <a:p>
            <a:endParaRPr lang="en-US" baseline="0" dirty="0"/>
          </a:p>
          <a:p>
            <a:pPr marL="170181" indent="-170181">
              <a:buFont typeface="Arial" panose="020B0604020202020204" pitchFamily="34" charset="0"/>
              <a:buChar char="•"/>
            </a:pPr>
            <a:r>
              <a:rPr lang="en-US" dirty="0"/>
              <a:t>Government &amp; Art/Cultural</a:t>
            </a:r>
            <a:r>
              <a:rPr lang="en-US" baseline="0" dirty="0"/>
              <a:t> Partner  Required. – ArTrail idea to Burning Man – meeting in Gerlach – coming off the Playa days before the BM Event in 2016.    Received $75,000 Grant in fall of 2017.  </a:t>
            </a:r>
            <a:endParaRPr lang="en-US" dirty="0"/>
          </a:p>
          <a:p>
            <a:endParaRPr lang="en-US" dirty="0"/>
          </a:p>
          <a:p>
            <a:r>
              <a:rPr lang="en-US" dirty="0"/>
              <a:t>Stakeholder and partner support</a:t>
            </a:r>
            <a:r>
              <a:rPr lang="en-US" baseline="0" dirty="0"/>
              <a:t> and commitment…. Next slide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WC Support – More than</a:t>
            </a:r>
            <a:r>
              <a:rPr lang="en-US" baseline="0" dirty="0"/>
              <a:t>14 staff working from throughout WC have contributed to the success of the project.  BCC &amp; County Manager support – Trolls..</a:t>
            </a:r>
          </a:p>
          <a:p>
            <a:endParaRPr lang="en-US" dirty="0"/>
          </a:p>
        </p:txBody>
      </p:sp>
      <p:sp>
        <p:nvSpPr>
          <p:cNvPr id="4" name="Slide Number Placeholder 3"/>
          <p:cNvSpPr>
            <a:spLocks noGrp="1"/>
          </p:cNvSpPr>
          <p:nvPr>
            <p:ph type="sldNum" sz="quarter" idx="10"/>
          </p:nvPr>
        </p:nvSpPr>
        <p:spPr/>
        <p:txBody>
          <a:bodyPr/>
          <a:lstStyle/>
          <a:p>
            <a:fld id="{061B6B7F-C55B-5E42-ADD5-2BC627DD5184}" type="slidenum">
              <a:rPr lang="en-US" smtClean="0"/>
              <a:t>5</a:t>
            </a:fld>
            <a:endParaRPr lang="en-US"/>
          </a:p>
        </p:txBody>
      </p:sp>
    </p:spTree>
    <p:extLst>
      <p:ext uri="{BB962C8B-B14F-4D97-AF65-F5344CB8AC3E}">
        <p14:creationId xmlns:p14="http://schemas.microsoft.com/office/powerpoint/2010/main" val="4153781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Parks &amp; Open Space – CPP Art site, signage consulting, Moon light walks &amp; talks…..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Permitting, and Historic Preservation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Construction Project Management – Foundation,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Mapping, APP and Website Development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Getting the word out - Project &amp; Events - Ribbon Cutting, Moonlight Walks….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County Manager – Project Management, signage, budget for footings </a:t>
            </a:r>
            <a:r>
              <a:rPr lang="en-US" baseline="0" dirty="0" err="1"/>
              <a:t>etc</a:t>
            </a:r>
            <a:r>
              <a:rPr lang="en-US" baseline="0"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highlight>
                  <a:srgbClr val="FFFF00"/>
                </a:highlight>
              </a:rPr>
              <a:t>Washoe County has contributed over $250,000 cash and staff time to date.</a:t>
            </a:r>
            <a:endParaRPr lang="en-US" dirty="0">
              <a:highlight>
                <a:srgbClr val="FFFF00"/>
              </a:highlight>
            </a:endParaRPr>
          </a:p>
          <a:p>
            <a:endParaRPr lang="en-US" dirty="0"/>
          </a:p>
        </p:txBody>
      </p:sp>
      <p:sp>
        <p:nvSpPr>
          <p:cNvPr id="4" name="Slide Number Placeholder 3"/>
          <p:cNvSpPr>
            <a:spLocks noGrp="1"/>
          </p:cNvSpPr>
          <p:nvPr>
            <p:ph type="sldNum" sz="quarter" idx="10"/>
          </p:nvPr>
        </p:nvSpPr>
        <p:spPr/>
        <p:txBody>
          <a:bodyPr/>
          <a:lstStyle/>
          <a:p>
            <a:fld id="{061B6B7F-C55B-5E42-ADD5-2BC627DD5184}" type="slidenum">
              <a:rPr lang="en-US" smtClean="0"/>
              <a:t>6</a:t>
            </a:fld>
            <a:endParaRPr lang="en-US"/>
          </a:p>
        </p:txBody>
      </p:sp>
    </p:spTree>
    <p:extLst>
      <p:ext uri="{BB962C8B-B14F-4D97-AF65-F5344CB8AC3E}">
        <p14:creationId xmlns:p14="http://schemas.microsoft.com/office/powerpoint/2010/main" val="1117602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entities</a:t>
            </a:r>
            <a:r>
              <a:rPr lang="en-US" baseline="0"/>
              <a:t> committed to participate at the beginning of project development before we submitted the NEA Grant &amp; assisted us with multiple aspects of the project.</a:t>
            </a:r>
          </a:p>
          <a:p>
            <a:endParaRPr lang="en-US" baseline="0" dirty="0"/>
          </a:p>
          <a:p>
            <a:pPr marL="170181" indent="-170181">
              <a:buFont typeface="Arial" panose="020B0604020202020204" pitchFamily="34" charset="0"/>
              <a:buChar char="•"/>
            </a:pPr>
            <a:r>
              <a:rPr lang="en-US" baseline="0" dirty="0"/>
              <a:t>Identifying sites,</a:t>
            </a:r>
          </a:p>
          <a:p>
            <a:pPr marL="170181" indent="-170181">
              <a:buFont typeface="Arial" panose="020B0604020202020204" pitchFamily="34" charset="0"/>
              <a:buChar char="•"/>
            </a:pPr>
            <a:r>
              <a:rPr lang="en-US" baseline="0" dirty="0"/>
              <a:t>Reviewing and evaluating potential sites,</a:t>
            </a:r>
          </a:p>
          <a:p>
            <a:pPr marL="170181" indent="-170181">
              <a:buFont typeface="Arial" panose="020B0604020202020204" pitchFamily="34" charset="0"/>
              <a:buChar char="•"/>
            </a:pPr>
            <a:r>
              <a:rPr lang="en-US" baseline="0" dirty="0"/>
              <a:t>Site owners – committing to inclusion of specific sites on the </a:t>
            </a:r>
            <a:r>
              <a:rPr lang="en-US" baseline="0" dirty="0" err="1"/>
              <a:t>Artrail</a:t>
            </a:r>
            <a:endParaRPr lang="en-US" baseline="0" dirty="0"/>
          </a:p>
          <a:p>
            <a:pPr marL="170181" indent="-170181">
              <a:buFont typeface="Arial" panose="020B0604020202020204" pitchFamily="34" charset="0"/>
              <a:buChar char="•"/>
            </a:pPr>
            <a:r>
              <a:rPr lang="en-US" baseline="0" dirty="0"/>
              <a:t>And </a:t>
            </a:r>
          </a:p>
          <a:p>
            <a:pPr marL="170181" indent="-170181">
              <a:buFont typeface="Arial" panose="020B0604020202020204" pitchFamily="34" charset="0"/>
              <a:buChar char="•"/>
            </a:pPr>
            <a:r>
              <a:rPr lang="en-US" baseline="0" dirty="0"/>
              <a:t>Artist evaluation </a:t>
            </a:r>
          </a:p>
          <a:p>
            <a:endParaRPr lang="en-US" baseline="0" dirty="0"/>
          </a:p>
          <a:p>
            <a:r>
              <a:rPr lang="en-US" baseline="0" dirty="0"/>
              <a:t>As we forward to working with more partners as we move into the next phase of the project. </a:t>
            </a:r>
          </a:p>
          <a:p>
            <a:endParaRPr lang="en-US" dirty="0"/>
          </a:p>
        </p:txBody>
      </p:sp>
      <p:sp>
        <p:nvSpPr>
          <p:cNvPr id="4" name="Slide Number Placeholder 3"/>
          <p:cNvSpPr>
            <a:spLocks noGrp="1"/>
          </p:cNvSpPr>
          <p:nvPr>
            <p:ph type="sldNum" sz="quarter" idx="10"/>
          </p:nvPr>
        </p:nvSpPr>
        <p:spPr/>
        <p:txBody>
          <a:bodyPr/>
          <a:lstStyle/>
          <a:p>
            <a:fld id="{061B6B7F-C55B-5E42-ADD5-2BC627DD5184}" type="slidenum">
              <a:rPr lang="en-US" smtClean="0"/>
              <a:t>7</a:t>
            </a:fld>
            <a:endParaRPr lang="en-US"/>
          </a:p>
        </p:txBody>
      </p:sp>
    </p:spTree>
    <p:extLst>
      <p:ext uri="{BB962C8B-B14F-4D97-AF65-F5344CB8AC3E}">
        <p14:creationId xmlns:p14="http://schemas.microsoft.com/office/powerpoint/2010/main" val="854723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western trail head located at Crystal Peak Park.  Crystal Peak is a </a:t>
            </a:r>
            <a:r>
              <a:rPr lang="en-US" sz="1200" b="0" i="0" kern="1200" dirty="0">
                <a:solidFill>
                  <a:schemeClr val="tx1"/>
                </a:solidFill>
                <a:effectLst/>
                <a:latin typeface="+mn-lt"/>
                <a:ea typeface="+mn-ea"/>
                <a:cs typeface="+mn-cs"/>
              </a:rPr>
              <a:t>56 acre county park on the Truckee River.  This park has a rich history and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Gerlach Area Phase 2 – comprehensive community process for the art to be chosen….</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061B6B7F-C55B-5E42-ADD5-2BC627DD5184}" type="slidenum">
              <a:rPr lang="en-US" smtClean="0"/>
              <a:t>8</a:t>
            </a:fld>
            <a:endParaRPr lang="en-US"/>
          </a:p>
        </p:txBody>
      </p:sp>
    </p:spTree>
    <p:extLst>
      <p:ext uri="{BB962C8B-B14F-4D97-AF65-F5344CB8AC3E}">
        <p14:creationId xmlns:p14="http://schemas.microsoft.com/office/powerpoint/2010/main" val="1007029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07633">
              <a:buFontTx/>
              <a:buChar char="-"/>
              <a:defRPr/>
            </a:pPr>
            <a:r>
              <a:rPr lang="en-US" baseline="0"/>
              <a:t>Route – Verdi, Reno, Sparks, up to Pyramid, on to Gerlach back along Pyramid to the City of Sparks.</a:t>
            </a:r>
          </a:p>
          <a:p>
            <a:r>
              <a:rPr lang="en-US" baseline="0"/>
              <a:t> </a:t>
            </a:r>
          </a:p>
          <a:p>
            <a:pPr marL="170181" indent="-170181">
              <a:buFont typeface="Arial" panose="020B0604020202020204" pitchFamily="34" charset="0"/>
              <a:buChar char="•"/>
            </a:pPr>
            <a:r>
              <a:rPr lang="en-US" baseline="0"/>
              <a:t>Identify existing sites – public input encouraged every opportunity of outreach, and partners.</a:t>
            </a:r>
          </a:p>
          <a:p>
            <a:pPr marL="0" indent="0">
              <a:buFont typeface="Arial" panose="020B0604020202020204" pitchFamily="34" charset="0"/>
              <a:buNone/>
            </a:pPr>
            <a:endParaRPr lang="en-US" baseline="0"/>
          </a:p>
          <a:p>
            <a:pPr marL="170181" indent="-170181">
              <a:buFont typeface="Arial" panose="020B0604020202020204" pitchFamily="34" charset="0"/>
              <a:buChar char="•"/>
            </a:pPr>
            <a:r>
              <a:rPr lang="en-US" baseline="0"/>
              <a:t>8 sites located within Parks – Washoe County, City of Reno, City of Sparks, Gerlach GID.  Expect trailhead to be a new park in Gerlach. &amp; State of Nevada Historic Sites</a:t>
            </a:r>
          </a:p>
          <a:p>
            <a:endParaRPr lang="en-US" baseline="0"/>
          </a:p>
        </p:txBody>
      </p:sp>
      <p:sp>
        <p:nvSpPr>
          <p:cNvPr id="4" name="Slide Number Placeholder 3"/>
          <p:cNvSpPr>
            <a:spLocks noGrp="1"/>
          </p:cNvSpPr>
          <p:nvPr>
            <p:ph type="sldNum" sz="quarter" idx="5"/>
          </p:nvPr>
        </p:nvSpPr>
        <p:spPr/>
        <p:txBody>
          <a:bodyPr/>
          <a:lstStyle/>
          <a:p>
            <a:fld id="{061B6B7F-C55B-5E42-ADD5-2BC627DD5184}" type="slidenum">
              <a:rPr lang="en-US" smtClean="0"/>
              <a:t>9</a:t>
            </a:fld>
            <a:endParaRPr lang="en-US"/>
          </a:p>
        </p:txBody>
      </p:sp>
    </p:spTree>
    <p:extLst>
      <p:ext uri="{BB962C8B-B14F-4D97-AF65-F5344CB8AC3E}">
        <p14:creationId xmlns:p14="http://schemas.microsoft.com/office/powerpoint/2010/main" val="521868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19A70C8-A57D-4739-B258-7535B4057959}"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41C8-D4DF-4F59-BF84-9DE38D67483B}" type="slidenum">
              <a:rPr lang="en-US" smtClean="0"/>
              <a:t>‹#›</a:t>
            </a:fld>
            <a:endParaRPr lang="en-US"/>
          </a:p>
        </p:txBody>
      </p:sp>
    </p:spTree>
    <p:extLst>
      <p:ext uri="{BB962C8B-B14F-4D97-AF65-F5344CB8AC3E}">
        <p14:creationId xmlns:p14="http://schemas.microsoft.com/office/powerpoint/2010/main" val="3389537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9A70C8-A57D-4739-B258-7535B4057959}"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41C8-D4DF-4F59-BF84-9DE38D67483B}" type="slidenum">
              <a:rPr lang="en-US" smtClean="0"/>
              <a:t>‹#›</a:t>
            </a:fld>
            <a:endParaRPr lang="en-US"/>
          </a:p>
        </p:txBody>
      </p:sp>
    </p:spTree>
    <p:extLst>
      <p:ext uri="{BB962C8B-B14F-4D97-AF65-F5344CB8AC3E}">
        <p14:creationId xmlns:p14="http://schemas.microsoft.com/office/powerpoint/2010/main" val="3706618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9A70C8-A57D-4739-B258-7535B4057959}"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41C8-D4DF-4F59-BF84-9DE38D67483B}" type="slidenum">
              <a:rPr lang="en-US" smtClean="0"/>
              <a:t>‹#›</a:t>
            </a:fld>
            <a:endParaRPr lang="en-US"/>
          </a:p>
        </p:txBody>
      </p:sp>
    </p:spTree>
    <p:extLst>
      <p:ext uri="{BB962C8B-B14F-4D97-AF65-F5344CB8AC3E}">
        <p14:creationId xmlns:p14="http://schemas.microsoft.com/office/powerpoint/2010/main" val="1640440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9A70C8-A57D-4739-B258-7535B4057959}"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41C8-D4DF-4F59-BF84-9DE38D67483B}" type="slidenum">
              <a:rPr lang="en-US" smtClean="0"/>
              <a:t>‹#›</a:t>
            </a:fld>
            <a:endParaRPr lang="en-US"/>
          </a:p>
        </p:txBody>
      </p:sp>
    </p:spTree>
    <p:extLst>
      <p:ext uri="{BB962C8B-B14F-4D97-AF65-F5344CB8AC3E}">
        <p14:creationId xmlns:p14="http://schemas.microsoft.com/office/powerpoint/2010/main" val="307896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9A70C8-A57D-4739-B258-7535B4057959}" type="datetimeFigureOut">
              <a:rPr lang="en-US" smtClean="0"/>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E41C8-D4DF-4F59-BF84-9DE38D67483B}" type="slidenum">
              <a:rPr lang="en-US" smtClean="0"/>
              <a:t>‹#›</a:t>
            </a:fld>
            <a:endParaRPr lang="en-US"/>
          </a:p>
        </p:txBody>
      </p:sp>
    </p:spTree>
    <p:extLst>
      <p:ext uri="{BB962C8B-B14F-4D97-AF65-F5344CB8AC3E}">
        <p14:creationId xmlns:p14="http://schemas.microsoft.com/office/powerpoint/2010/main" val="1451258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9A70C8-A57D-4739-B258-7535B4057959}"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E41C8-D4DF-4F59-BF84-9DE38D67483B}" type="slidenum">
              <a:rPr lang="en-US" smtClean="0"/>
              <a:t>‹#›</a:t>
            </a:fld>
            <a:endParaRPr lang="en-US"/>
          </a:p>
        </p:txBody>
      </p:sp>
    </p:spTree>
    <p:extLst>
      <p:ext uri="{BB962C8B-B14F-4D97-AF65-F5344CB8AC3E}">
        <p14:creationId xmlns:p14="http://schemas.microsoft.com/office/powerpoint/2010/main" val="236204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9A70C8-A57D-4739-B258-7535B4057959}" type="datetimeFigureOut">
              <a:rPr lang="en-US" smtClean="0"/>
              <a:t>12/13/2021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1E41C8-D4DF-4F59-BF84-9DE38D67483B}" type="slidenum">
              <a:rPr lang="en-US" smtClean="0"/>
              <a:t>‹#›</a:t>
            </a:fld>
            <a:endParaRPr lang="en-US"/>
          </a:p>
        </p:txBody>
      </p:sp>
    </p:spTree>
    <p:extLst>
      <p:ext uri="{BB962C8B-B14F-4D97-AF65-F5344CB8AC3E}">
        <p14:creationId xmlns:p14="http://schemas.microsoft.com/office/powerpoint/2010/main" val="1235998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9A70C8-A57D-4739-B258-7535B4057959}" type="datetimeFigureOut">
              <a:rPr lang="en-US" smtClean="0"/>
              <a:t>12/13/2021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1E41C8-D4DF-4F59-BF84-9DE38D67483B}" type="slidenum">
              <a:rPr lang="en-US" smtClean="0"/>
              <a:t>‹#›</a:t>
            </a:fld>
            <a:endParaRPr lang="en-US"/>
          </a:p>
        </p:txBody>
      </p:sp>
    </p:spTree>
    <p:extLst>
      <p:ext uri="{BB962C8B-B14F-4D97-AF65-F5344CB8AC3E}">
        <p14:creationId xmlns:p14="http://schemas.microsoft.com/office/powerpoint/2010/main" val="2675767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9A70C8-A57D-4739-B258-7535B4057959}" type="datetimeFigureOut">
              <a:rPr lang="en-US" smtClean="0"/>
              <a:t>12/13/2021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1E41C8-D4DF-4F59-BF84-9DE38D67483B}" type="slidenum">
              <a:rPr lang="en-US" smtClean="0"/>
              <a:t>‹#›</a:t>
            </a:fld>
            <a:endParaRPr lang="en-US"/>
          </a:p>
        </p:txBody>
      </p:sp>
    </p:spTree>
    <p:extLst>
      <p:ext uri="{BB962C8B-B14F-4D97-AF65-F5344CB8AC3E}">
        <p14:creationId xmlns:p14="http://schemas.microsoft.com/office/powerpoint/2010/main" val="1828629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9A70C8-A57D-4739-B258-7535B4057959}"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E41C8-D4DF-4F59-BF84-9DE38D67483B}" type="slidenum">
              <a:rPr lang="en-US" smtClean="0"/>
              <a:t>‹#›</a:t>
            </a:fld>
            <a:endParaRPr lang="en-US"/>
          </a:p>
        </p:txBody>
      </p:sp>
    </p:spTree>
    <p:extLst>
      <p:ext uri="{BB962C8B-B14F-4D97-AF65-F5344CB8AC3E}">
        <p14:creationId xmlns:p14="http://schemas.microsoft.com/office/powerpoint/2010/main" val="220494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9A70C8-A57D-4739-B258-7535B4057959}" type="datetimeFigureOut">
              <a:rPr lang="en-US" smtClean="0"/>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E41C8-D4DF-4F59-BF84-9DE38D67483B}" type="slidenum">
              <a:rPr lang="en-US" smtClean="0"/>
              <a:t>‹#›</a:t>
            </a:fld>
            <a:endParaRPr lang="en-US"/>
          </a:p>
        </p:txBody>
      </p:sp>
    </p:spTree>
    <p:extLst>
      <p:ext uri="{BB962C8B-B14F-4D97-AF65-F5344CB8AC3E}">
        <p14:creationId xmlns:p14="http://schemas.microsoft.com/office/powerpoint/2010/main" val="64149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A70C8-A57D-4739-B258-7535B4057959}" type="datetimeFigureOut">
              <a:rPr lang="en-US" smtClean="0"/>
              <a:t>12/13/2021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E41C8-D4DF-4F59-BF84-9DE38D67483B}" type="slidenum">
              <a:rPr lang="en-US" smtClean="0"/>
              <a:t>‹#›</a:t>
            </a:fld>
            <a:endParaRPr lang="en-US"/>
          </a:p>
        </p:txBody>
      </p:sp>
    </p:spTree>
    <p:extLst>
      <p:ext uri="{BB962C8B-B14F-4D97-AF65-F5344CB8AC3E}">
        <p14:creationId xmlns:p14="http://schemas.microsoft.com/office/powerpoint/2010/main" val="896195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1.jpeg"/><Relationship Id="rId7"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jpeg"/><Relationship Id="rId7"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www.arcgis.com/apps/Cascade/index.html?appid=bb6f5abbfbfd4b63a8c0c7eb5a1ec756"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1.jpeg"/><Relationship Id="rId7" Type="http://schemas.openxmlformats.org/officeDocument/2006/relationships/image" Target="../media/image34.tif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3.tiff"/><Relationship Id="rId5" Type="http://schemas.openxmlformats.org/officeDocument/2006/relationships/image" Target="../media/image4.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4.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1.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4.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4.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25D787-57B7-6645-87CE-0B1C19A4ED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1564" y="-203483"/>
            <a:ext cx="10008871" cy="5629991"/>
          </a:xfrm>
          <a:prstGeom prst="rect">
            <a:avLst/>
          </a:prstGeom>
        </p:spPr>
      </p:pic>
      <p:sp>
        <p:nvSpPr>
          <p:cNvPr id="3" name="TextBox 2">
            <a:extLst>
              <a:ext uri="{FF2B5EF4-FFF2-40B4-BE49-F238E27FC236}">
                <a16:creationId xmlns:a16="http://schemas.microsoft.com/office/drawing/2014/main" id="{8EB49F23-BE44-8A48-B2DA-E1D30E0D216E}"/>
              </a:ext>
            </a:extLst>
          </p:cNvPr>
          <p:cNvSpPr txBox="1"/>
          <p:nvPr/>
        </p:nvSpPr>
        <p:spPr>
          <a:xfrm>
            <a:off x="0" y="5248751"/>
            <a:ext cx="12192001" cy="984885"/>
          </a:xfrm>
          <a:prstGeom prst="rect">
            <a:avLst/>
          </a:prstGeom>
          <a:noFill/>
        </p:spPr>
        <p:txBody>
          <a:bodyPr wrap="square" rtlCol="0">
            <a:spAutoFit/>
          </a:bodyPr>
          <a:lstStyle/>
          <a:p>
            <a:pPr marL="342900" lvl="0" indent="-342900" algn="ctr">
              <a:spcBef>
                <a:spcPct val="20000"/>
              </a:spcBef>
            </a:pPr>
            <a:r>
              <a:rPr lang="en-US" sz="4000" b="1" i="1" dirty="0">
                <a:solidFill>
                  <a:schemeClr val="accent6">
                    <a:lumMod val="50000"/>
                  </a:schemeClr>
                </a:solidFill>
                <a:latin typeface="Century Gothic" panose="020B0502020202020204" pitchFamily="34" charset="0"/>
              </a:rPr>
              <a:t>December 13, 2021</a:t>
            </a:r>
          </a:p>
          <a:p>
            <a:pPr algn="ctr"/>
            <a:endParaRPr lang="en-US" dirty="0"/>
          </a:p>
        </p:txBody>
      </p:sp>
    </p:spTree>
    <p:extLst>
      <p:ext uri="{BB962C8B-B14F-4D97-AF65-F5344CB8AC3E}">
        <p14:creationId xmlns:p14="http://schemas.microsoft.com/office/powerpoint/2010/main" val="1522566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31" y="0"/>
            <a:ext cx="12192000" cy="6858000"/>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52020" b="-38"/>
          <a:stretch/>
        </p:blipFill>
        <p:spPr>
          <a:xfrm>
            <a:off x="4278" y="3566160"/>
            <a:ext cx="12187722" cy="3291840"/>
          </a:xfrm>
          <a:prstGeom prst="rect">
            <a:avLst/>
          </a:prstGeom>
        </p:spPr>
      </p:pic>
      <p:sp>
        <p:nvSpPr>
          <p:cNvPr id="16" name="TextBox 15"/>
          <p:cNvSpPr txBox="1"/>
          <p:nvPr/>
        </p:nvSpPr>
        <p:spPr>
          <a:xfrm>
            <a:off x="2575933" y="5875139"/>
            <a:ext cx="9616067" cy="830997"/>
          </a:xfrm>
          <a:prstGeom prst="rect">
            <a:avLst/>
          </a:prstGeom>
          <a:noFill/>
          <a:effectLst>
            <a:outerShdw blurRad="63500" dist="38100" dir="2700000" algn="tl" rotWithShape="0">
              <a:prstClr val="black"/>
            </a:outerShdw>
          </a:effectLst>
        </p:spPr>
        <p:txBody>
          <a:bodyPr wrap="square" rtlCol="0">
            <a:spAutoFit/>
          </a:bodyPr>
          <a:lstStyle/>
          <a:p>
            <a:pPr lvl="0">
              <a:spcBef>
                <a:spcPct val="20000"/>
              </a:spcBef>
            </a:pPr>
            <a:r>
              <a:rPr lang="en-US" sz="4800" b="1">
                <a:solidFill>
                  <a:schemeClr val="bg1"/>
                </a:solidFill>
                <a:latin typeface="Century Gothic" panose="020B0502020202020204" pitchFamily="34" charset="0"/>
              </a:rPr>
              <a:t>ART SITES</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 r="78998"/>
          <a:stretch/>
        </p:blipFill>
        <p:spPr>
          <a:xfrm>
            <a:off x="-20818" y="2406"/>
            <a:ext cx="2560320" cy="6855594"/>
          </a:xfrm>
          <a:prstGeom prst="rect">
            <a:avLst/>
          </a:prstGeom>
        </p:spPr>
      </p:pic>
      <p:pic>
        <p:nvPicPr>
          <p:cNvPr id="2050" name="Picture 2" descr="https://lh5.googleusercontent.com/yV26rf1J1kwyHPaNafnrTPm5qCkRpUKvp8Nl4O7ujoHnwcZ051mlZcUn59hoiHMrmHsoioj5vxGXqmL2AeEzyIwRE_WP_MRaZM5iwe5NmtwMWTWcnKheVr5F0TcdU5xYjBbl3VZv">
            <a:extLst>
              <a:ext uri="{FF2B5EF4-FFF2-40B4-BE49-F238E27FC236}">
                <a16:creationId xmlns:a16="http://schemas.microsoft.com/office/drawing/2014/main" id="{EF59C77F-6140-A34B-8EAE-654525C332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879" y="142617"/>
            <a:ext cx="4107051" cy="27380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6.googleusercontent.com/bIl6h0Th-kjuIQy9dhNY2PNSYql3ZmJxBKC1bXOF0iwDxN9adKlVQnZ6DAoW7uA6IbYjutz-K3D2OkzPmSEXi7LKKLL7_-b1Bcg2U2oe9L9BwwN1msEj2lv6WRmK9e77xqwTlI3E">
            <a:extLst>
              <a:ext uri="{FF2B5EF4-FFF2-40B4-BE49-F238E27FC236}">
                <a16:creationId xmlns:a16="http://schemas.microsoft.com/office/drawing/2014/main" id="{ACB6327E-CFC5-5747-8AE2-39FEC270417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900" b="7628"/>
          <a:stretch/>
        </p:blipFill>
        <p:spPr bwMode="auto">
          <a:xfrm>
            <a:off x="6751623" y="142617"/>
            <a:ext cx="5253498" cy="27380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lh3.googleusercontent.com/xq42eTbcy9ZaGB-reJSkHD2lg_goq1V-mNqoE31-yPcS2_1l2sSyLHg_C75iKhjOFQePzNzsSS35Cuv3Gy3r8a72W6L9xlweO5PUTFWye697mb_N34pBOhl6ZhwH2ytOa1N8rSdh">
            <a:extLst>
              <a:ext uri="{FF2B5EF4-FFF2-40B4-BE49-F238E27FC236}">
                <a16:creationId xmlns:a16="http://schemas.microsoft.com/office/drawing/2014/main" id="{362EE622-8949-664D-9F7C-9138FA6E8D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879" y="2982117"/>
            <a:ext cx="79248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2750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52020" b="-38"/>
          <a:stretch/>
        </p:blipFill>
        <p:spPr>
          <a:xfrm>
            <a:off x="-57714" y="3566160"/>
            <a:ext cx="12187722" cy="3291840"/>
          </a:xfrm>
          <a:prstGeom prst="rect">
            <a:avLst/>
          </a:prstGeom>
        </p:spPr>
      </p:pic>
      <p:sp>
        <p:nvSpPr>
          <p:cNvPr id="16" name="TextBox 15"/>
          <p:cNvSpPr txBox="1"/>
          <p:nvPr/>
        </p:nvSpPr>
        <p:spPr>
          <a:xfrm>
            <a:off x="2575933" y="5875139"/>
            <a:ext cx="9616067" cy="830997"/>
          </a:xfrm>
          <a:prstGeom prst="rect">
            <a:avLst/>
          </a:prstGeom>
          <a:noFill/>
          <a:effectLst>
            <a:outerShdw blurRad="63500" dist="38100" dir="2700000" algn="tl" rotWithShape="0">
              <a:prstClr val="black"/>
            </a:outerShdw>
          </a:effectLst>
        </p:spPr>
        <p:txBody>
          <a:bodyPr wrap="square" rtlCol="0">
            <a:spAutoFit/>
          </a:bodyPr>
          <a:lstStyle/>
          <a:p>
            <a:pPr lvl="0">
              <a:spcBef>
                <a:spcPct val="20000"/>
              </a:spcBef>
            </a:pPr>
            <a:r>
              <a:rPr lang="en-US" sz="4800" b="1">
                <a:solidFill>
                  <a:schemeClr val="bg1"/>
                </a:solidFill>
                <a:latin typeface="Century Gothic" panose="020B0502020202020204" pitchFamily="34" charset="0"/>
              </a:rPr>
              <a:t>HISTORY &amp; CULTURE SITES</a:t>
            </a: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8" r="78998"/>
          <a:stretch/>
        </p:blipFill>
        <p:spPr>
          <a:xfrm>
            <a:off x="19796" y="0"/>
            <a:ext cx="2560320" cy="6855594"/>
          </a:xfrm>
          <a:prstGeom prst="rect">
            <a:avLst/>
          </a:prstGeom>
        </p:spPr>
      </p:pic>
      <p:pic>
        <p:nvPicPr>
          <p:cNvPr id="1026" name="Picture 2" descr="https://lh4.googleusercontent.com/yjOjaJLvkGb3zjEgAvw5ovdE4_zr8oxwVMUPMlaYfn9GuzQLbate57WWSYcuTDZCO8vyYSVMEW0OYND7r9DAR0eNPiM23g1QccSmUj8o3PGnC3qb7D07j2xxAOC53E18wBtXL8GB">
            <a:extLst>
              <a:ext uri="{FF2B5EF4-FFF2-40B4-BE49-F238E27FC236}">
                <a16:creationId xmlns:a16="http://schemas.microsoft.com/office/drawing/2014/main" id="{BDC5CD79-9C4E-3E4D-8372-CB92C20090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788" y="163140"/>
            <a:ext cx="3617304" cy="2712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6.googleusercontent.com/VUC0-1bwmXK8AXd_zTqPdoqM_-8fv5B2epvZbdB4vK1It4nTygyHkZL9MpkvaXzFd847XJaafG7j_O2tl-qeu_qKIFq9opBuwpKq63OQC5FC60K-ePC11EkPe-cOCTyHHLCblXvK">
            <a:extLst>
              <a:ext uri="{FF2B5EF4-FFF2-40B4-BE49-F238E27FC236}">
                <a16:creationId xmlns:a16="http://schemas.microsoft.com/office/drawing/2014/main" id="{C528442B-38F8-4248-865A-BE9C63B399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9251" y="3017274"/>
            <a:ext cx="3617304" cy="24115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4.googleusercontent.com/FzKAuQZVGq2AYhwlb047nifMgI2V0Rs5SXsnoOtBtKvyeGILKfsIsADCfl74tiBJ_zt-FYMy8RjtY25gjMg1ciYJBdfEji97eKpgKt1XOeiy2iMefk4Rm6IL7jSZ8p9OemCP0MIj">
            <a:extLst>
              <a:ext uri="{FF2B5EF4-FFF2-40B4-BE49-F238E27FC236}">
                <a16:creationId xmlns:a16="http://schemas.microsoft.com/office/drawing/2014/main" id="{947EDF06-049D-D744-A0D9-F572BE395B9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9291" y="181856"/>
            <a:ext cx="4093619" cy="27093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B418294-ED49-457E-AD34-EA8E5146C6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9548" y="659569"/>
            <a:ext cx="3278620" cy="4377126"/>
          </a:xfrm>
          <a:prstGeom prst="rect">
            <a:avLst/>
          </a:prstGeom>
        </p:spPr>
      </p:pic>
    </p:spTree>
    <p:extLst>
      <p:ext uri="{BB962C8B-B14F-4D97-AF65-F5344CB8AC3E}">
        <p14:creationId xmlns:p14="http://schemas.microsoft.com/office/powerpoint/2010/main" val="3327781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Placeholder 4" descr="Hi-Res - Dropbox - Internet Explore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4191" y="1157517"/>
            <a:ext cx="2429029" cy="2580393"/>
          </a:xfrm>
          <a:prstGeom prst="rect">
            <a:avLst/>
          </a:prstGeom>
        </p:spPr>
      </p:pic>
      <p:pic>
        <p:nvPicPr>
          <p:cNvPr id="16" name="Picture Placeholder 4" descr="Ind. Stories - Dropbox - Internet Explore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466260" y="1156179"/>
            <a:ext cx="2455148" cy="2583067"/>
          </a:xfrm>
          <a:prstGeom prst="rect">
            <a:avLst/>
          </a:prstGeom>
        </p:spPr>
      </p:pic>
      <p:pic>
        <p:nvPicPr>
          <p:cNvPr id="17" name="Picture Placeholder 4" descr="Ind. Stories - Dropbox - Internet Explore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038223" y="1163828"/>
            <a:ext cx="2455148" cy="2563660"/>
          </a:xfrm>
          <a:prstGeom prst="rect">
            <a:avLst/>
          </a:prstGeom>
        </p:spPr>
      </p:pic>
      <p:pic>
        <p:nvPicPr>
          <p:cNvPr id="18" name="Picture Placeholder 4" descr="High Res - Dropbox - Internet Explore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9511706" y="1150333"/>
            <a:ext cx="2597604" cy="2587578"/>
          </a:xfrm>
          <a:prstGeom prst="rect">
            <a:avLst/>
          </a:prstGeom>
        </p:spPr>
      </p:pic>
      <p:pic>
        <p:nvPicPr>
          <p:cNvPr id="19" name="Picture Placeholder 4" descr="Social Size - Dropbox - Internet Explore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945368" y="1159368"/>
            <a:ext cx="2063369" cy="2559623"/>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extBox 5"/>
          <p:cNvSpPr txBox="1"/>
          <p:nvPr/>
        </p:nvSpPr>
        <p:spPr>
          <a:xfrm>
            <a:off x="791737" y="367992"/>
            <a:ext cx="10348331" cy="1428083"/>
          </a:xfrm>
          <a:prstGeom prst="rect">
            <a:avLst/>
          </a:prstGeom>
          <a:noFill/>
        </p:spPr>
        <p:txBody>
          <a:bodyPr wrap="square" rtlCol="0">
            <a:spAutoFit/>
          </a:bodyPr>
          <a:lstStyle/>
          <a:p>
            <a:pPr lvl="0">
              <a:spcBef>
                <a:spcPct val="20000"/>
              </a:spcBef>
            </a:pPr>
            <a:r>
              <a:rPr lang="en-US" sz="4000" b="1">
                <a:solidFill>
                  <a:schemeClr val="accent6">
                    <a:lumMod val="50000"/>
                  </a:schemeClr>
                </a:solidFill>
                <a:latin typeface="Century Gothic" panose="020B0502020202020204" pitchFamily="34" charset="0"/>
              </a:rPr>
              <a:t>STORY CIRCLES</a:t>
            </a:r>
          </a:p>
          <a:p>
            <a:pPr marL="571500" lvl="0" indent="-571500">
              <a:spcBef>
                <a:spcPct val="20000"/>
              </a:spcBef>
              <a:buFont typeface="Arial" panose="020B0604020202020204" pitchFamily="34" charset="0"/>
              <a:buChar char="•"/>
            </a:pPr>
            <a:endParaRPr lang="en-US" sz="2400">
              <a:solidFill>
                <a:schemeClr val="accent6">
                  <a:lumMod val="50000"/>
                </a:schemeClr>
              </a:solidFill>
              <a:latin typeface="Century Gothic" panose="020B0502020202020204" pitchFamily="34" charset="0"/>
            </a:endParaRPr>
          </a:p>
          <a:p>
            <a:endParaRPr lang="en-US"/>
          </a:p>
        </p:txBody>
      </p:sp>
    </p:spTree>
    <p:extLst>
      <p:ext uri="{BB962C8B-B14F-4D97-AF65-F5344CB8AC3E}">
        <p14:creationId xmlns:p14="http://schemas.microsoft.com/office/powerpoint/2010/main" val="2296060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182A40-DAA1-0945-BB37-9B65E070D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7FA2E4B-894A-8F42-8EA9-D023AD6D5A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Rectangle 3">
            <a:extLst>
              <a:ext uri="{FF2B5EF4-FFF2-40B4-BE49-F238E27FC236}">
                <a16:creationId xmlns:a16="http://schemas.microsoft.com/office/drawing/2014/main" id="{0F3DFF30-81B4-C240-89AD-AE127AE94DF8}"/>
              </a:ext>
            </a:extLst>
          </p:cNvPr>
          <p:cNvSpPr/>
          <p:nvPr/>
        </p:nvSpPr>
        <p:spPr>
          <a:xfrm>
            <a:off x="7772123" y="991784"/>
            <a:ext cx="3697634" cy="4608954"/>
          </a:xfrm>
          <a:prstGeom prst="rect">
            <a:avLst/>
          </a:prstGeom>
        </p:spPr>
        <p:txBody>
          <a:bodyPr wrap="square">
            <a:spAutoFit/>
          </a:bodyPr>
          <a:lstStyle/>
          <a:p>
            <a:pPr marL="342900" indent="-342900" fontAlgn="base">
              <a:lnSpc>
                <a:spcPct val="100000"/>
              </a:lnSpc>
              <a:spcBef>
                <a:spcPts val="0"/>
              </a:spcBef>
              <a:spcAft>
                <a:spcPts val="300"/>
              </a:spcAft>
              <a:buFont typeface="Arial" panose="020B0604020202020204" pitchFamily="34" charset="0"/>
              <a:buChar char="•"/>
            </a:pPr>
            <a:r>
              <a:rPr lang="en-US" sz="2400" b="1" dirty="0">
                <a:solidFill>
                  <a:schemeClr val="accent6">
                    <a:lumMod val="50000"/>
                  </a:schemeClr>
                </a:solidFill>
                <a:latin typeface="Century Gothic" panose="020B0502020202020204" pitchFamily="34" charset="0"/>
              </a:rPr>
              <a:t>Storytelling Events</a:t>
            </a:r>
          </a:p>
          <a:p>
            <a:pPr marL="800100" lvl="1" indent="-342900" fontAlgn="base">
              <a:spcAft>
                <a:spcPts val="300"/>
              </a:spcAft>
              <a:buFont typeface="Arial" panose="020B0604020202020204" pitchFamily="34" charset="0"/>
              <a:buChar char="•"/>
            </a:pPr>
            <a:r>
              <a:rPr lang="en-US" sz="2000" b="1" i="1" dirty="0">
                <a:solidFill>
                  <a:schemeClr val="accent6">
                    <a:lumMod val="50000"/>
                  </a:schemeClr>
                </a:solidFill>
                <a:latin typeface="Century Gothic" panose="020B0502020202020204" pitchFamily="34" charset="0"/>
              </a:rPr>
              <a:t>Ralph Burns, Neal Cobb, </a:t>
            </a:r>
            <a:r>
              <a:rPr lang="en-US" sz="2000" b="1" i="1">
                <a:solidFill>
                  <a:schemeClr val="accent6">
                    <a:lumMod val="50000"/>
                  </a:schemeClr>
                </a:solidFill>
                <a:latin typeface="Century Gothic" panose="020B0502020202020204" pitchFamily="34" charset="0"/>
              </a:rPr>
              <a:t>and others…</a:t>
            </a:r>
            <a:endParaRPr lang="en-US" sz="2000" b="1" i="1" dirty="0">
              <a:solidFill>
                <a:schemeClr val="accent6">
                  <a:lumMod val="50000"/>
                </a:schemeClr>
              </a:solidFill>
              <a:latin typeface="Century Gothic" panose="020B0502020202020204" pitchFamily="34" charset="0"/>
            </a:endParaRPr>
          </a:p>
          <a:p>
            <a:pPr lvl="1" fontAlgn="base">
              <a:spcAft>
                <a:spcPts val="300"/>
              </a:spcAft>
            </a:pPr>
            <a:endParaRPr lang="en-US" sz="2000" b="1" i="1" dirty="0">
              <a:solidFill>
                <a:schemeClr val="accent6">
                  <a:lumMod val="50000"/>
                </a:schemeClr>
              </a:solidFill>
              <a:latin typeface="Century Gothic" panose="020B0502020202020204" pitchFamily="34" charset="0"/>
            </a:endParaRPr>
          </a:p>
          <a:p>
            <a:pPr marL="342900" indent="-342900" fontAlgn="base">
              <a:lnSpc>
                <a:spcPct val="100000"/>
              </a:lnSpc>
              <a:spcBef>
                <a:spcPts val="0"/>
              </a:spcBef>
              <a:spcAft>
                <a:spcPts val="300"/>
              </a:spcAft>
              <a:buFont typeface="Arial" panose="020B0604020202020204" pitchFamily="34" charset="0"/>
              <a:buChar char="•"/>
            </a:pPr>
            <a:r>
              <a:rPr lang="en-US" sz="2400" b="1" dirty="0">
                <a:solidFill>
                  <a:schemeClr val="accent6">
                    <a:lumMod val="50000"/>
                  </a:schemeClr>
                </a:solidFill>
                <a:latin typeface="Century Gothic" panose="020B0502020202020204" pitchFamily="34" charset="0"/>
              </a:rPr>
              <a:t>Moonlight Ranger lead walks</a:t>
            </a:r>
          </a:p>
          <a:p>
            <a:pPr fontAlgn="base">
              <a:lnSpc>
                <a:spcPct val="100000"/>
              </a:lnSpc>
              <a:spcBef>
                <a:spcPts val="0"/>
              </a:spcBef>
              <a:spcAft>
                <a:spcPts val="300"/>
              </a:spcAft>
            </a:pPr>
            <a:endParaRPr lang="en-US" sz="2400" b="1" dirty="0">
              <a:solidFill>
                <a:schemeClr val="accent6">
                  <a:lumMod val="50000"/>
                </a:schemeClr>
              </a:solidFill>
              <a:latin typeface="Century Gothic" panose="020B0502020202020204" pitchFamily="34" charset="0"/>
            </a:endParaRPr>
          </a:p>
          <a:p>
            <a:pPr marL="342900" indent="-342900" fontAlgn="base">
              <a:lnSpc>
                <a:spcPct val="100000"/>
              </a:lnSpc>
              <a:spcBef>
                <a:spcPts val="0"/>
              </a:spcBef>
              <a:spcAft>
                <a:spcPts val="300"/>
              </a:spcAft>
              <a:buFont typeface="Arial" panose="020B0604020202020204" pitchFamily="34" charset="0"/>
              <a:buChar char="•"/>
            </a:pPr>
            <a:r>
              <a:rPr lang="en-US" sz="2400" b="1" dirty="0">
                <a:solidFill>
                  <a:schemeClr val="accent6">
                    <a:lumMod val="50000"/>
                  </a:schemeClr>
                </a:solidFill>
                <a:latin typeface="Century Gothic" panose="020B0502020202020204" pitchFamily="34" charset="0"/>
              </a:rPr>
              <a:t>Community Meetings with the Artist team</a:t>
            </a:r>
          </a:p>
          <a:p>
            <a:pPr fontAlgn="base">
              <a:lnSpc>
                <a:spcPct val="100000"/>
              </a:lnSpc>
              <a:spcBef>
                <a:spcPts val="0"/>
              </a:spcBef>
              <a:spcAft>
                <a:spcPts val="300"/>
              </a:spcAft>
            </a:pPr>
            <a:endParaRPr lang="en-US" sz="2400" b="1" dirty="0">
              <a:solidFill>
                <a:schemeClr val="accent6">
                  <a:lumMod val="50000"/>
                </a:schemeClr>
              </a:solidFill>
              <a:latin typeface="Century Gothic" panose="020B0502020202020204" pitchFamily="34" charset="0"/>
            </a:endParaRPr>
          </a:p>
          <a:p>
            <a:pPr marL="342900" indent="-342900" fontAlgn="base">
              <a:lnSpc>
                <a:spcPct val="100000"/>
              </a:lnSpc>
              <a:spcBef>
                <a:spcPts val="0"/>
              </a:spcBef>
              <a:spcAft>
                <a:spcPts val="300"/>
              </a:spcAft>
              <a:buFont typeface="Arial" panose="020B0604020202020204" pitchFamily="34" charset="0"/>
              <a:buChar char="•"/>
            </a:pPr>
            <a:r>
              <a:rPr lang="en-US" sz="2400" b="1" dirty="0">
                <a:solidFill>
                  <a:schemeClr val="accent6">
                    <a:lumMod val="50000"/>
                  </a:schemeClr>
                </a:solidFill>
                <a:latin typeface="Century Gothic" panose="020B0502020202020204" pitchFamily="34" charset="0"/>
              </a:rPr>
              <a:t>Bike Tours along the Trail….</a:t>
            </a:r>
          </a:p>
        </p:txBody>
      </p:sp>
      <p:pic>
        <p:nvPicPr>
          <p:cNvPr id="7" name="Picture 6">
            <a:extLst>
              <a:ext uri="{FF2B5EF4-FFF2-40B4-BE49-F238E27FC236}">
                <a16:creationId xmlns:a16="http://schemas.microsoft.com/office/drawing/2014/main" id="{825CE5F8-AB0C-448F-9C7F-38FCB7DA1B9E}"/>
              </a:ext>
            </a:extLst>
          </p:cNvPr>
          <p:cNvPicPr>
            <a:picLocks noChangeAspect="1"/>
          </p:cNvPicPr>
          <p:nvPr/>
        </p:nvPicPr>
        <p:blipFill>
          <a:blip r:embed="rId5"/>
          <a:stretch>
            <a:fillRect/>
          </a:stretch>
        </p:blipFill>
        <p:spPr>
          <a:xfrm>
            <a:off x="2542429" y="143613"/>
            <a:ext cx="4999918" cy="6570774"/>
          </a:xfrm>
          <a:prstGeom prst="rect">
            <a:avLst/>
          </a:prstGeom>
        </p:spPr>
      </p:pic>
    </p:spTree>
    <p:extLst>
      <p:ext uri="{BB962C8B-B14F-4D97-AF65-F5344CB8AC3E}">
        <p14:creationId xmlns:p14="http://schemas.microsoft.com/office/powerpoint/2010/main" val="17814482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
        <p:nvSpPr>
          <p:cNvPr id="6" name="TextBox 5"/>
          <p:cNvSpPr txBox="1"/>
          <p:nvPr/>
        </p:nvSpPr>
        <p:spPr>
          <a:xfrm>
            <a:off x="791737" y="367992"/>
            <a:ext cx="10348331" cy="1428083"/>
          </a:xfrm>
          <a:prstGeom prst="rect">
            <a:avLst/>
          </a:prstGeom>
          <a:noFill/>
        </p:spPr>
        <p:txBody>
          <a:bodyPr wrap="square" rtlCol="0">
            <a:spAutoFit/>
          </a:bodyPr>
          <a:lstStyle/>
          <a:p>
            <a:pPr lvl="0">
              <a:spcBef>
                <a:spcPct val="20000"/>
              </a:spcBef>
            </a:pPr>
            <a:r>
              <a:rPr lang="en-US" sz="4000" b="1" err="1">
                <a:solidFill>
                  <a:schemeClr val="accent6">
                    <a:lumMod val="50000"/>
                  </a:schemeClr>
                </a:solidFill>
                <a:latin typeface="Century Gothic" panose="020B0502020202020204" pitchFamily="34" charset="0"/>
              </a:rPr>
              <a:t>ArTrail</a:t>
            </a:r>
            <a:r>
              <a:rPr lang="en-US" sz="4000" b="1">
                <a:solidFill>
                  <a:schemeClr val="accent6">
                    <a:lumMod val="50000"/>
                  </a:schemeClr>
                </a:solidFill>
                <a:latin typeface="Century Gothic" panose="020B0502020202020204" pitchFamily="34" charset="0"/>
              </a:rPr>
              <a:t> APP</a:t>
            </a:r>
          </a:p>
          <a:p>
            <a:pPr marL="571500" lvl="0" indent="-571500">
              <a:spcBef>
                <a:spcPct val="20000"/>
              </a:spcBef>
              <a:buFont typeface="Arial" panose="020B0604020202020204" pitchFamily="34" charset="0"/>
              <a:buChar char="•"/>
            </a:pPr>
            <a:endParaRPr lang="en-US" sz="2400">
              <a:solidFill>
                <a:schemeClr val="accent6">
                  <a:lumMod val="50000"/>
                </a:schemeClr>
              </a:solidFill>
              <a:latin typeface="Century Gothic" panose="020B0502020202020204" pitchFamily="34" charset="0"/>
            </a:endParaRPr>
          </a:p>
          <a:p>
            <a:endParaRPr lang="en-US"/>
          </a:p>
        </p:txBody>
      </p:sp>
      <p:pic>
        <p:nvPicPr>
          <p:cNvPr id="7" name="Picture 3" descr="CrystalPeakPar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735" y="1404962"/>
            <a:ext cx="1172271" cy="11722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oloredMedalLigh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5529" y="2830859"/>
            <a:ext cx="1196280" cy="1196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BootsIconBrownSilv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45191" y="1653092"/>
            <a:ext cx="1194808" cy="11948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78803" y="-371973"/>
            <a:ext cx="3898413" cy="5993651"/>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32253" y="-1279459"/>
            <a:ext cx="3898413" cy="5993651"/>
          </a:xfrm>
          <a:prstGeom prst="rect">
            <a:avLst/>
          </a:prstGeom>
        </p:spPr>
      </p:pic>
      <p:sp>
        <p:nvSpPr>
          <p:cNvPr id="11" name="TextBox 10"/>
          <p:cNvSpPr txBox="1"/>
          <p:nvPr/>
        </p:nvSpPr>
        <p:spPr>
          <a:xfrm>
            <a:off x="4274629" y="520274"/>
            <a:ext cx="10348331" cy="1181862"/>
          </a:xfrm>
          <a:prstGeom prst="rect">
            <a:avLst/>
          </a:prstGeom>
          <a:noFill/>
        </p:spPr>
        <p:txBody>
          <a:bodyPr wrap="square" rtlCol="0">
            <a:spAutoFit/>
          </a:bodyPr>
          <a:lstStyle/>
          <a:p>
            <a:pPr lvl="0">
              <a:spcBef>
                <a:spcPct val="20000"/>
              </a:spcBef>
            </a:pPr>
            <a:r>
              <a:rPr lang="en-US" sz="2400">
                <a:solidFill>
                  <a:schemeClr val="accent6">
                    <a:lumMod val="50000"/>
                  </a:schemeClr>
                </a:solidFill>
                <a:latin typeface="Century Gothic" panose="020B0502020202020204" pitchFamily="34" charset="0"/>
              </a:rPr>
              <a:t>Interactive Maps</a:t>
            </a:r>
          </a:p>
          <a:p>
            <a:pPr marL="571500" lvl="0" indent="-571500">
              <a:spcBef>
                <a:spcPct val="20000"/>
              </a:spcBef>
              <a:buFont typeface="Arial" panose="020B0604020202020204" pitchFamily="34" charset="0"/>
              <a:buChar char="•"/>
            </a:pPr>
            <a:endParaRPr lang="en-US" sz="2400">
              <a:solidFill>
                <a:schemeClr val="accent6">
                  <a:lumMod val="50000"/>
                </a:schemeClr>
              </a:solidFill>
              <a:latin typeface="Century Gothic" panose="020B0502020202020204" pitchFamily="34" charset="0"/>
            </a:endParaRPr>
          </a:p>
          <a:p>
            <a:endParaRPr lang="en-US"/>
          </a:p>
        </p:txBody>
      </p:sp>
      <p:sp>
        <p:nvSpPr>
          <p:cNvPr id="12" name="TextBox 11"/>
          <p:cNvSpPr txBox="1"/>
          <p:nvPr/>
        </p:nvSpPr>
        <p:spPr>
          <a:xfrm>
            <a:off x="4050483" y="3746755"/>
            <a:ext cx="10348331" cy="1421928"/>
          </a:xfrm>
          <a:prstGeom prst="rect">
            <a:avLst/>
          </a:prstGeom>
          <a:noFill/>
        </p:spPr>
        <p:txBody>
          <a:bodyPr wrap="square" rtlCol="0">
            <a:spAutoFit/>
          </a:bodyPr>
          <a:lstStyle/>
          <a:p>
            <a:pPr lvl="0">
              <a:spcBef>
                <a:spcPct val="20000"/>
              </a:spcBef>
            </a:pPr>
            <a:r>
              <a:rPr lang="en-US">
                <a:solidFill>
                  <a:schemeClr val="accent6">
                    <a:lumMod val="50000"/>
                  </a:schemeClr>
                </a:solidFill>
                <a:latin typeface="Century Gothic" panose="020B0502020202020204" pitchFamily="34" charset="0"/>
              </a:rPr>
              <a:t>Tease visitors with images,</a:t>
            </a:r>
          </a:p>
          <a:p>
            <a:pPr lvl="0">
              <a:spcBef>
                <a:spcPct val="20000"/>
              </a:spcBef>
            </a:pPr>
            <a:r>
              <a:rPr lang="en-US">
                <a:solidFill>
                  <a:schemeClr val="accent6">
                    <a:lumMod val="50000"/>
                  </a:schemeClr>
                </a:solidFill>
                <a:latin typeface="Century Gothic" panose="020B0502020202020204" pitchFamily="34" charset="0"/>
              </a:rPr>
              <a:t> video and audio clips</a:t>
            </a:r>
          </a:p>
          <a:p>
            <a:pPr marL="571500" lvl="0" indent="-571500">
              <a:spcBef>
                <a:spcPct val="20000"/>
              </a:spcBef>
              <a:buFont typeface="Arial" panose="020B0604020202020204" pitchFamily="34" charset="0"/>
              <a:buChar char="•"/>
            </a:pPr>
            <a:endParaRPr lang="en-US" sz="2400">
              <a:solidFill>
                <a:schemeClr val="accent6">
                  <a:lumMod val="50000"/>
                </a:schemeClr>
              </a:solidFill>
              <a:latin typeface="Century Gothic" panose="020B0502020202020204" pitchFamily="34" charset="0"/>
            </a:endParaRPr>
          </a:p>
          <a:p>
            <a:endParaRPr lang="en-US"/>
          </a:p>
        </p:txBody>
      </p:sp>
      <p:sp>
        <p:nvSpPr>
          <p:cNvPr id="13" name="TextBox 12"/>
          <p:cNvSpPr txBox="1"/>
          <p:nvPr/>
        </p:nvSpPr>
        <p:spPr>
          <a:xfrm>
            <a:off x="8154133" y="76672"/>
            <a:ext cx="10348331" cy="1181862"/>
          </a:xfrm>
          <a:prstGeom prst="rect">
            <a:avLst/>
          </a:prstGeom>
          <a:noFill/>
        </p:spPr>
        <p:txBody>
          <a:bodyPr wrap="square" rtlCol="0">
            <a:spAutoFit/>
          </a:bodyPr>
          <a:lstStyle/>
          <a:p>
            <a:pPr lvl="0">
              <a:spcBef>
                <a:spcPct val="20000"/>
              </a:spcBef>
            </a:pPr>
            <a:r>
              <a:rPr lang="en-US" sz="2400">
                <a:solidFill>
                  <a:schemeClr val="accent6">
                    <a:lumMod val="50000"/>
                  </a:schemeClr>
                </a:solidFill>
                <a:latin typeface="Century Gothic" panose="020B0502020202020204" pitchFamily="34" charset="0"/>
              </a:rPr>
              <a:t>Treasure Hunts</a:t>
            </a:r>
          </a:p>
          <a:p>
            <a:pPr marL="571500" lvl="0" indent="-571500">
              <a:spcBef>
                <a:spcPct val="20000"/>
              </a:spcBef>
              <a:buFont typeface="Arial" panose="020B0604020202020204" pitchFamily="34" charset="0"/>
              <a:buChar char="•"/>
            </a:pPr>
            <a:endParaRPr lang="en-US" sz="2400">
              <a:solidFill>
                <a:schemeClr val="accent6">
                  <a:lumMod val="50000"/>
                </a:schemeClr>
              </a:solidFill>
              <a:latin typeface="Century Gothic" panose="020B0502020202020204" pitchFamily="34" charset="0"/>
            </a:endParaRPr>
          </a:p>
          <a:p>
            <a:endParaRPr lang="en-US"/>
          </a:p>
        </p:txBody>
      </p:sp>
      <p:sp>
        <p:nvSpPr>
          <p:cNvPr id="14" name="TextBox 13"/>
          <p:cNvSpPr txBox="1"/>
          <p:nvPr/>
        </p:nvSpPr>
        <p:spPr>
          <a:xfrm>
            <a:off x="7948896" y="2905109"/>
            <a:ext cx="10348331" cy="1421928"/>
          </a:xfrm>
          <a:prstGeom prst="rect">
            <a:avLst/>
          </a:prstGeom>
          <a:noFill/>
        </p:spPr>
        <p:txBody>
          <a:bodyPr wrap="square" rtlCol="0">
            <a:spAutoFit/>
          </a:bodyPr>
          <a:lstStyle/>
          <a:p>
            <a:pPr lvl="0">
              <a:spcBef>
                <a:spcPct val="20000"/>
              </a:spcBef>
            </a:pPr>
            <a:r>
              <a:rPr lang="en-US">
                <a:solidFill>
                  <a:schemeClr val="accent6">
                    <a:lumMod val="50000"/>
                  </a:schemeClr>
                </a:solidFill>
                <a:latin typeface="Century Gothic" panose="020B0502020202020204" pitchFamily="34" charset="0"/>
              </a:rPr>
              <a:t>Unravel digital stories full</a:t>
            </a:r>
          </a:p>
          <a:p>
            <a:pPr lvl="0">
              <a:spcBef>
                <a:spcPct val="20000"/>
              </a:spcBef>
            </a:pPr>
            <a:r>
              <a:rPr lang="en-US">
                <a:solidFill>
                  <a:schemeClr val="accent6">
                    <a:lumMod val="50000"/>
                  </a:schemeClr>
                </a:solidFill>
                <a:latin typeface="Century Gothic" panose="020B0502020202020204" pitchFamily="34" charset="0"/>
              </a:rPr>
              <a:t>Of exciting challenges</a:t>
            </a:r>
          </a:p>
          <a:p>
            <a:pPr marL="571500" lvl="0" indent="-571500">
              <a:spcBef>
                <a:spcPct val="20000"/>
              </a:spcBef>
              <a:buFont typeface="Arial" panose="020B0604020202020204" pitchFamily="34" charset="0"/>
              <a:buChar char="•"/>
            </a:pPr>
            <a:endParaRPr lang="en-US" sz="2400">
              <a:solidFill>
                <a:schemeClr val="accent6">
                  <a:lumMod val="50000"/>
                </a:schemeClr>
              </a:solidFill>
              <a:latin typeface="Century Gothic" panose="020B0502020202020204" pitchFamily="34" charset="0"/>
            </a:endParaRPr>
          </a:p>
          <a:p>
            <a:endParaRPr lang="en-US"/>
          </a:p>
        </p:txBody>
      </p:sp>
    </p:spTree>
    <p:extLst>
      <p:ext uri="{BB962C8B-B14F-4D97-AF65-F5344CB8AC3E}">
        <p14:creationId xmlns:p14="http://schemas.microsoft.com/office/powerpoint/2010/main" val="29250346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
            <a:ext cx="12191999" cy="6858000"/>
          </a:xfrm>
          <a:prstGeom prst="rect">
            <a:avLst/>
          </a:prstGeom>
        </p:spPr>
      </p:pic>
      <p:sp>
        <p:nvSpPr>
          <p:cNvPr id="6" name="TextBox 5"/>
          <p:cNvSpPr txBox="1"/>
          <p:nvPr/>
        </p:nvSpPr>
        <p:spPr>
          <a:xfrm>
            <a:off x="791735" y="205182"/>
            <a:ext cx="10348331" cy="2554545"/>
          </a:xfrm>
          <a:prstGeom prst="rect">
            <a:avLst/>
          </a:prstGeom>
          <a:noFill/>
        </p:spPr>
        <p:txBody>
          <a:bodyPr wrap="square" rtlCol="0">
            <a:spAutoFit/>
          </a:bodyPr>
          <a:lstStyle/>
          <a:p>
            <a:pPr algn="ctr"/>
            <a:r>
              <a:rPr lang="en-US" sz="8800" b="1">
                <a:solidFill>
                  <a:schemeClr val="accent6">
                    <a:lumMod val="50000"/>
                  </a:schemeClr>
                </a:solidFill>
                <a:latin typeface="Century Gothic" panose="020B0502020202020204" pitchFamily="34" charset="0"/>
                <a:hlinkClick r:id="rId6"/>
              </a:rPr>
              <a:t>ArTrail Website</a:t>
            </a:r>
            <a:endParaRPr lang="en-US" sz="11500" b="1">
              <a:solidFill>
                <a:schemeClr val="accent6">
                  <a:lumMod val="50000"/>
                </a:schemeClr>
              </a:solidFill>
              <a:latin typeface="Century Gothic" panose="020B0502020202020204" pitchFamily="34" charset="0"/>
            </a:endParaRPr>
          </a:p>
          <a:p>
            <a:endParaRPr lang="en-US"/>
          </a:p>
          <a:p>
            <a:endParaRPr lang="en-US"/>
          </a:p>
          <a:p>
            <a:endParaRPr lang="en-US"/>
          </a:p>
          <a:p>
            <a:endParaRPr lang="en-US"/>
          </a:p>
        </p:txBody>
      </p:sp>
      <p:pic>
        <p:nvPicPr>
          <p:cNvPr id="7" name="Picture 6">
            <a:extLst>
              <a:ext uri="{FF2B5EF4-FFF2-40B4-BE49-F238E27FC236}">
                <a16:creationId xmlns:a16="http://schemas.microsoft.com/office/drawing/2014/main" id="{121C609E-2EB7-498D-BB97-DD44C8DF6EC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498800" y="1687636"/>
            <a:ext cx="6934200" cy="2554545"/>
          </a:xfrm>
          <a:prstGeom prst="rect">
            <a:avLst/>
          </a:prstGeom>
        </p:spPr>
      </p:pic>
    </p:spTree>
    <p:extLst>
      <p:ext uri="{BB962C8B-B14F-4D97-AF65-F5344CB8AC3E}">
        <p14:creationId xmlns:p14="http://schemas.microsoft.com/office/powerpoint/2010/main" val="791580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
            <a:ext cx="12191999" cy="6858000"/>
          </a:xfrm>
          <a:prstGeom prst="rect">
            <a:avLst/>
          </a:prstGeom>
        </p:spPr>
      </p:pic>
      <p:sp>
        <p:nvSpPr>
          <p:cNvPr id="6" name="TextBox 5"/>
          <p:cNvSpPr txBox="1"/>
          <p:nvPr/>
        </p:nvSpPr>
        <p:spPr>
          <a:xfrm>
            <a:off x="791735" y="205182"/>
            <a:ext cx="10348331" cy="3493264"/>
          </a:xfrm>
          <a:prstGeom prst="rect">
            <a:avLst/>
          </a:prstGeom>
          <a:noFill/>
        </p:spPr>
        <p:txBody>
          <a:bodyPr wrap="square" rtlCol="0">
            <a:spAutoFit/>
          </a:bodyPr>
          <a:lstStyle/>
          <a:p>
            <a:pPr algn="ctr"/>
            <a:r>
              <a:rPr lang="en-US" sz="8800" b="1" dirty="0">
                <a:solidFill>
                  <a:schemeClr val="accent6">
                    <a:lumMod val="50000"/>
                  </a:schemeClr>
                </a:solidFill>
                <a:latin typeface="Century Gothic" panose="020B0502020202020204" pitchFamily="34" charset="0"/>
              </a:rPr>
              <a:t>BURNING MAN </a:t>
            </a:r>
            <a:r>
              <a:rPr lang="en-US" sz="11500" b="1" dirty="0">
                <a:solidFill>
                  <a:schemeClr val="accent6">
                    <a:lumMod val="50000"/>
                  </a:schemeClr>
                </a:solidFill>
                <a:latin typeface="Century Gothic" panose="020B0502020202020204" pitchFamily="34" charset="0"/>
              </a:rPr>
              <a:t>CIVIC ARTS</a:t>
            </a:r>
          </a:p>
          <a:p>
            <a:endParaRPr lang="en-US" dirty="0"/>
          </a:p>
        </p:txBody>
      </p:sp>
    </p:spTree>
    <p:extLst>
      <p:ext uri="{BB962C8B-B14F-4D97-AF65-F5344CB8AC3E}">
        <p14:creationId xmlns:p14="http://schemas.microsoft.com/office/powerpoint/2010/main" val="526921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g5d23f61ba2_0_32"/>
          <p:cNvPicPr preferRelativeResize="0"/>
          <p:nvPr/>
        </p:nvPicPr>
        <p:blipFill rotWithShape="1">
          <a:blip r:embed="rId3">
            <a:alphaModFix/>
          </a:blip>
          <a:srcRect/>
          <a:stretch/>
        </p:blipFill>
        <p:spPr>
          <a:xfrm>
            <a:off x="0" y="0"/>
            <a:ext cx="12191999" cy="6857999"/>
          </a:xfrm>
          <a:prstGeom prst="rect">
            <a:avLst/>
          </a:prstGeom>
          <a:noFill/>
          <a:ln>
            <a:noFill/>
          </a:ln>
        </p:spPr>
      </p:pic>
      <p:pic>
        <p:nvPicPr>
          <p:cNvPr id="98" name="Google Shape;98;g5d23f61ba2_0_32"/>
          <p:cNvPicPr preferRelativeResize="0"/>
          <p:nvPr/>
        </p:nvPicPr>
        <p:blipFill rotWithShape="1">
          <a:blip r:embed="rId4">
            <a:alphaModFix/>
          </a:blip>
          <a:srcRect/>
          <a:stretch/>
        </p:blipFill>
        <p:spPr>
          <a:xfrm>
            <a:off x="0" y="-1"/>
            <a:ext cx="12191999" cy="6858001"/>
          </a:xfrm>
          <a:prstGeom prst="rect">
            <a:avLst/>
          </a:prstGeom>
          <a:noFill/>
          <a:ln>
            <a:noFill/>
          </a:ln>
        </p:spPr>
      </p:pic>
      <p:pic>
        <p:nvPicPr>
          <p:cNvPr id="99" name="Google Shape;99;g5d23f61ba2_0_32"/>
          <p:cNvPicPr preferRelativeResize="0"/>
          <p:nvPr/>
        </p:nvPicPr>
        <p:blipFill rotWithShape="1">
          <a:blip r:embed="rId5">
            <a:alphaModFix/>
          </a:blip>
          <a:srcRect/>
          <a:stretch/>
        </p:blipFill>
        <p:spPr>
          <a:xfrm>
            <a:off x="1" y="154054"/>
            <a:ext cx="12275796" cy="6905135"/>
          </a:xfrm>
          <a:prstGeom prst="rect">
            <a:avLst/>
          </a:prstGeom>
          <a:noFill/>
          <a:ln>
            <a:noFill/>
          </a:ln>
        </p:spPr>
      </p:pic>
      <p:sp>
        <p:nvSpPr>
          <p:cNvPr id="100" name="Google Shape;100;g5d23f61ba2_0_32"/>
          <p:cNvSpPr txBox="1"/>
          <p:nvPr/>
        </p:nvSpPr>
        <p:spPr>
          <a:xfrm>
            <a:off x="534200" y="303200"/>
            <a:ext cx="10770600" cy="197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endParaRPr>
              <a:latin typeface="Calibri"/>
              <a:ea typeface="Calibri"/>
              <a:cs typeface="Calibri"/>
              <a:sym typeface="Calibri"/>
            </a:endParaRPr>
          </a:p>
        </p:txBody>
      </p:sp>
      <p:pic>
        <p:nvPicPr>
          <p:cNvPr id="101" name="Google Shape;101;g5d23f61ba2_0_32"/>
          <p:cNvPicPr preferRelativeResize="0"/>
          <p:nvPr/>
        </p:nvPicPr>
        <p:blipFill>
          <a:blip r:embed="rId6">
            <a:alphaModFix/>
          </a:blip>
          <a:stretch>
            <a:fillRect/>
          </a:stretch>
        </p:blipFill>
        <p:spPr>
          <a:xfrm>
            <a:off x="2479200" y="303200"/>
            <a:ext cx="9410426" cy="6271374"/>
          </a:xfrm>
          <a:prstGeom prst="rect">
            <a:avLst/>
          </a:prstGeom>
          <a:noFill/>
          <a:ln>
            <a:noFill/>
          </a:ln>
        </p:spPr>
      </p:pic>
    </p:spTree>
    <p:extLst>
      <p:ext uri="{BB962C8B-B14F-4D97-AF65-F5344CB8AC3E}">
        <p14:creationId xmlns:p14="http://schemas.microsoft.com/office/powerpoint/2010/main" val="28580918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16" name="Google Shape;116;p14"/>
          <p:cNvPicPr preferRelativeResize="0"/>
          <p:nvPr/>
        </p:nvPicPr>
        <p:blipFill rotWithShape="1">
          <a:blip r:embed="rId4">
            <a:alphaModFix/>
          </a:blip>
          <a:srcRect/>
          <a:stretch/>
        </p:blipFill>
        <p:spPr>
          <a:xfrm>
            <a:off x="0" y="-1"/>
            <a:ext cx="12192000" cy="6858001"/>
          </a:xfrm>
          <a:prstGeom prst="rect">
            <a:avLst/>
          </a:prstGeom>
          <a:noFill/>
          <a:ln>
            <a:noFill/>
          </a:ln>
        </p:spPr>
      </p:pic>
      <p:pic>
        <p:nvPicPr>
          <p:cNvPr id="117" name="Google Shape;117;p14"/>
          <p:cNvPicPr preferRelativeResize="0"/>
          <p:nvPr/>
        </p:nvPicPr>
        <p:blipFill rotWithShape="1">
          <a:blip r:embed="rId5">
            <a:alphaModFix/>
          </a:blip>
          <a:srcRect/>
          <a:stretch/>
        </p:blipFill>
        <p:spPr>
          <a:xfrm>
            <a:off x="1" y="-2"/>
            <a:ext cx="12191999" cy="6858000"/>
          </a:xfrm>
          <a:prstGeom prst="rect">
            <a:avLst/>
          </a:prstGeom>
          <a:noFill/>
          <a:ln>
            <a:noFill/>
          </a:ln>
        </p:spPr>
      </p:pic>
      <p:pic>
        <p:nvPicPr>
          <p:cNvPr id="118" name="Google Shape;118;p14"/>
          <p:cNvPicPr preferRelativeResize="0"/>
          <p:nvPr/>
        </p:nvPicPr>
        <p:blipFill>
          <a:blip r:embed="rId6">
            <a:alphaModFix/>
          </a:blip>
          <a:stretch>
            <a:fillRect/>
          </a:stretch>
        </p:blipFill>
        <p:spPr>
          <a:xfrm>
            <a:off x="3257850" y="508238"/>
            <a:ext cx="7788700" cy="5841525"/>
          </a:xfrm>
          <a:prstGeom prst="rect">
            <a:avLst/>
          </a:prstGeom>
          <a:noFill/>
          <a:ln>
            <a:noFill/>
          </a:ln>
        </p:spPr>
      </p:pic>
    </p:spTree>
    <p:extLst>
      <p:ext uri="{BB962C8B-B14F-4D97-AF65-F5344CB8AC3E}">
        <p14:creationId xmlns:p14="http://schemas.microsoft.com/office/powerpoint/2010/main" val="4958078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5d23f61ba2_0_56"/>
          <p:cNvPicPr preferRelativeResize="0"/>
          <p:nvPr/>
        </p:nvPicPr>
        <p:blipFill rotWithShape="1">
          <a:blip r:embed="rId3">
            <a:alphaModFix/>
          </a:blip>
          <a:srcRect/>
          <a:stretch/>
        </p:blipFill>
        <p:spPr>
          <a:xfrm>
            <a:off x="0" y="0"/>
            <a:ext cx="12191999" cy="6857999"/>
          </a:xfrm>
          <a:prstGeom prst="rect">
            <a:avLst/>
          </a:prstGeom>
          <a:noFill/>
          <a:ln>
            <a:noFill/>
          </a:ln>
        </p:spPr>
      </p:pic>
      <p:pic>
        <p:nvPicPr>
          <p:cNvPr id="135" name="Google Shape;135;g5d23f61ba2_0_56"/>
          <p:cNvPicPr preferRelativeResize="0"/>
          <p:nvPr/>
        </p:nvPicPr>
        <p:blipFill rotWithShape="1">
          <a:blip r:embed="rId4">
            <a:alphaModFix/>
          </a:blip>
          <a:srcRect/>
          <a:stretch/>
        </p:blipFill>
        <p:spPr>
          <a:xfrm>
            <a:off x="0" y="-1"/>
            <a:ext cx="12191999" cy="6858001"/>
          </a:xfrm>
          <a:prstGeom prst="rect">
            <a:avLst/>
          </a:prstGeom>
          <a:noFill/>
          <a:ln>
            <a:noFill/>
          </a:ln>
        </p:spPr>
      </p:pic>
      <p:pic>
        <p:nvPicPr>
          <p:cNvPr id="136" name="Google Shape;136;g5d23f61ba2_0_56"/>
          <p:cNvPicPr preferRelativeResize="0"/>
          <p:nvPr/>
        </p:nvPicPr>
        <p:blipFill rotWithShape="1">
          <a:blip r:embed="rId5">
            <a:alphaModFix/>
          </a:blip>
          <a:srcRect/>
          <a:stretch/>
        </p:blipFill>
        <p:spPr>
          <a:xfrm>
            <a:off x="1" y="154054"/>
            <a:ext cx="12275796" cy="6905135"/>
          </a:xfrm>
          <a:prstGeom prst="rect">
            <a:avLst/>
          </a:prstGeom>
          <a:noFill/>
          <a:ln>
            <a:noFill/>
          </a:ln>
        </p:spPr>
      </p:pic>
      <p:sp>
        <p:nvSpPr>
          <p:cNvPr id="137" name="Google Shape;137;g5d23f61ba2_0_56"/>
          <p:cNvSpPr txBox="1"/>
          <p:nvPr/>
        </p:nvSpPr>
        <p:spPr>
          <a:xfrm>
            <a:off x="724400" y="154050"/>
            <a:ext cx="10496400" cy="1645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rgbClr val="385623"/>
                </a:solidFill>
                <a:latin typeface="Century Gothic"/>
                <a:ea typeface="Century Gothic"/>
                <a:cs typeface="Century Gothic"/>
                <a:sym typeface="Century Gothic"/>
              </a:rPr>
              <a:t>No Spectators: The Art Of Burning Man</a:t>
            </a:r>
            <a:endParaRPr sz="3600">
              <a:latin typeface="Calibri"/>
              <a:ea typeface="Calibri"/>
              <a:cs typeface="Calibri"/>
              <a:sym typeface="Calibri"/>
            </a:endParaRPr>
          </a:p>
        </p:txBody>
      </p:sp>
      <p:pic>
        <p:nvPicPr>
          <p:cNvPr id="138" name="Google Shape;138;g5d23f61ba2_0_56"/>
          <p:cNvPicPr preferRelativeResize="0"/>
          <p:nvPr/>
        </p:nvPicPr>
        <p:blipFill>
          <a:blip r:embed="rId6">
            <a:alphaModFix/>
          </a:blip>
          <a:stretch>
            <a:fillRect/>
          </a:stretch>
        </p:blipFill>
        <p:spPr>
          <a:xfrm>
            <a:off x="7584625" y="1015025"/>
            <a:ext cx="4232424" cy="5449250"/>
          </a:xfrm>
          <a:prstGeom prst="rect">
            <a:avLst/>
          </a:prstGeom>
          <a:noFill/>
          <a:ln>
            <a:noFill/>
          </a:ln>
        </p:spPr>
      </p:pic>
      <p:pic>
        <p:nvPicPr>
          <p:cNvPr id="139" name="Google Shape;139;g5d23f61ba2_0_56"/>
          <p:cNvPicPr preferRelativeResize="0"/>
          <p:nvPr/>
        </p:nvPicPr>
        <p:blipFill>
          <a:blip r:embed="rId7">
            <a:alphaModFix/>
          </a:blip>
          <a:stretch>
            <a:fillRect/>
          </a:stretch>
        </p:blipFill>
        <p:spPr>
          <a:xfrm>
            <a:off x="2532100" y="1015025"/>
            <a:ext cx="4909800" cy="5449250"/>
          </a:xfrm>
          <a:prstGeom prst="rect">
            <a:avLst/>
          </a:prstGeom>
          <a:noFill/>
          <a:ln>
            <a:noFill/>
          </a:ln>
        </p:spPr>
      </p:pic>
    </p:spTree>
    <p:extLst>
      <p:ext uri="{BB962C8B-B14F-4D97-AF65-F5344CB8AC3E}">
        <p14:creationId xmlns:p14="http://schemas.microsoft.com/office/powerpoint/2010/main" val="21275425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
            <a:ext cx="12191999" cy="6858000"/>
          </a:xfrm>
          <a:prstGeom prst="rect">
            <a:avLst/>
          </a:prstGeom>
        </p:spPr>
      </p:pic>
      <p:sp>
        <p:nvSpPr>
          <p:cNvPr id="6" name="TextBox 5"/>
          <p:cNvSpPr txBox="1"/>
          <p:nvPr/>
        </p:nvSpPr>
        <p:spPr>
          <a:xfrm>
            <a:off x="791737" y="934336"/>
            <a:ext cx="10348331" cy="2092881"/>
          </a:xfrm>
          <a:prstGeom prst="rect">
            <a:avLst/>
          </a:prstGeom>
          <a:noFill/>
        </p:spPr>
        <p:txBody>
          <a:bodyPr wrap="square" rtlCol="0">
            <a:spAutoFit/>
          </a:bodyPr>
          <a:lstStyle/>
          <a:p>
            <a:pPr algn="ctr"/>
            <a:r>
              <a:rPr lang="en-US" sz="8800" b="1" dirty="0">
                <a:solidFill>
                  <a:schemeClr val="accent6">
                    <a:lumMod val="50000"/>
                  </a:schemeClr>
                </a:solidFill>
                <a:latin typeface="Century Gothic" panose="020B0502020202020204" pitchFamily="34" charset="0"/>
              </a:rPr>
              <a:t>WASHOE COUNTY</a:t>
            </a:r>
          </a:p>
          <a:p>
            <a:pPr algn="ctr"/>
            <a:r>
              <a:rPr lang="en-US" sz="2400" b="1" dirty="0">
                <a:solidFill>
                  <a:schemeClr val="accent6">
                    <a:lumMod val="50000"/>
                  </a:schemeClr>
                </a:solidFill>
                <a:latin typeface="Century Gothic" panose="020B0502020202020204" pitchFamily="34" charset="0"/>
              </a:rPr>
              <a:t>Gabrielle Enfield, Community Reinvestment Manager</a:t>
            </a:r>
          </a:p>
          <a:p>
            <a:endParaRPr lang="en-US" dirty="0"/>
          </a:p>
        </p:txBody>
      </p:sp>
    </p:spTree>
    <p:extLst>
      <p:ext uri="{BB962C8B-B14F-4D97-AF65-F5344CB8AC3E}">
        <p14:creationId xmlns:p14="http://schemas.microsoft.com/office/powerpoint/2010/main" val="1823902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
            <a:ext cx="12191999" cy="6858000"/>
          </a:xfrm>
          <a:prstGeom prst="rect">
            <a:avLst/>
          </a:prstGeom>
        </p:spPr>
      </p:pic>
      <p:sp>
        <p:nvSpPr>
          <p:cNvPr id="6" name="TextBox 5"/>
          <p:cNvSpPr txBox="1"/>
          <p:nvPr/>
        </p:nvSpPr>
        <p:spPr>
          <a:xfrm>
            <a:off x="448373" y="-4"/>
            <a:ext cx="10348331" cy="5170646"/>
          </a:xfrm>
          <a:prstGeom prst="rect">
            <a:avLst/>
          </a:prstGeom>
          <a:noFill/>
        </p:spPr>
        <p:txBody>
          <a:bodyPr wrap="square" rtlCol="0">
            <a:spAutoFit/>
          </a:bodyPr>
          <a:lstStyle/>
          <a:p>
            <a:pPr algn="ctr"/>
            <a:r>
              <a:rPr lang="en-US" sz="13600" b="1">
                <a:solidFill>
                  <a:schemeClr val="accent6">
                    <a:lumMod val="50000"/>
                  </a:schemeClr>
                </a:solidFill>
                <a:latin typeface="Century Gothic" panose="020B0502020202020204" pitchFamily="34" charset="0"/>
              </a:rPr>
              <a:t>ROAM</a:t>
            </a:r>
          </a:p>
          <a:p>
            <a:pPr algn="ctr"/>
            <a:r>
              <a:rPr lang="en-US" sz="7200" b="1">
                <a:solidFill>
                  <a:schemeClr val="accent6">
                    <a:lumMod val="50000"/>
                  </a:schemeClr>
                </a:solidFill>
                <a:latin typeface="Century Gothic" panose="020B0502020202020204" pitchFamily="34" charset="0"/>
              </a:rPr>
              <a:t>ARTIST TEAM</a:t>
            </a:r>
            <a:endParaRPr lang="en-US" sz="4400" b="1">
              <a:solidFill>
                <a:schemeClr val="accent6">
                  <a:lumMod val="50000"/>
                </a:schemeClr>
              </a:solidFill>
              <a:latin typeface="Century Gothic" panose="020B0502020202020204" pitchFamily="34" charset="0"/>
            </a:endParaRPr>
          </a:p>
          <a:p>
            <a:pPr algn="ctr"/>
            <a:r>
              <a:rPr lang="en-US" sz="2000" b="1">
                <a:solidFill>
                  <a:schemeClr val="accent6">
                    <a:lumMod val="50000"/>
                  </a:schemeClr>
                </a:solidFill>
                <a:latin typeface="Century Gothic" panose="020B0502020202020204" pitchFamily="34" charset="0"/>
              </a:rPr>
              <a:t>Kerry Rohrmeier, PhD AICP </a:t>
            </a:r>
          </a:p>
          <a:p>
            <a:pPr algn="ctr"/>
            <a:r>
              <a:rPr lang="en-US" sz="2000" b="1">
                <a:solidFill>
                  <a:schemeClr val="accent6">
                    <a:lumMod val="50000"/>
                  </a:schemeClr>
                </a:solidFill>
                <a:latin typeface="Century Gothic" panose="020B0502020202020204" pitchFamily="34" charset="0"/>
              </a:rPr>
              <a:t>Jack Hawkins, AIA</a:t>
            </a:r>
          </a:p>
          <a:p>
            <a:pPr algn="ctr"/>
            <a:r>
              <a:rPr lang="en-US" sz="2000" b="1">
                <a:solidFill>
                  <a:schemeClr val="accent6">
                    <a:lumMod val="50000"/>
                  </a:schemeClr>
                </a:solidFill>
                <a:latin typeface="Century Gothic" panose="020B0502020202020204" pitchFamily="34" charset="0"/>
              </a:rPr>
              <a:t>Davey Hawkins, MFA </a:t>
            </a:r>
          </a:p>
          <a:p>
            <a:pPr algn="ctr"/>
            <a:r>
              <a:rPr lang="en-US" sz="2000" b="1">
                <a:solidFill>
                  <a:schemeClr val="accent6">
                    <a:lumMod val="50000"/>
                  </a:schemeClr>
                </a:solidFill>
                <a:latin typeface="Century Gothic" panose="020B0502020202020204" pitchFamily="34" charset="0"/>
              </a:rPr>
              <a:t>Scott Hinton, MFA                  </a:t>
            </a:r>
          </a:p>
          <a:p>
            <a:pPr algn="ctr"/>
            <a:endParaRPr lang="en-US" sz="2400" b="1">
              <a:solidFill>
                <a:schemeClr val="accent6">
                  <a:lumMod val="50000"/>
                </a:schemeClr>
              </a:solidFill>
              <a:latin typeface="Century Gothic" panose="020B0502020202020204" pitchFamily="34" charset="0"/>
            </a:endParaRPr>
          </a:p>
          <a:p>
            <a:endParaRPr lang="en-US"/>
          </a:p>
        </p:txBody>
      </p:sp>
    </p:spTree>
    <p:extLst>
      <p:ext uri="{BB962C8B-B14F-4D97-AF65-F5344CB8AC3E}">
        <p14:creationId xmlns:p14="http://schemas.microsoft.com/office/powerpoint/2010/main" val="2764205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52020" b="-38"/>
          <a:stretch/>
        </p:blipFill>
        <p:spPr>
          <a:xfrm>
            <a:off x="4278" y="3566160"/>
            <a:ext cx="12187722" cy="329184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8" r="78998"/>
          <a:stretch/>
        </p:blipFill>
        <p:spPr>
          <a:xfrm>
            <a:off x="13075" y="2407"/>
            <a:ext cx="2560320" cy="6855594"/>
          </a:xfrm>
          <a:prstGeom prst="rect">
            <a:avLst/>
          </a:prstGeom>
        </p:spPr>
      </p:pic>
      <p:pic>
        <p:nvPicPr>
          <p:cNvPr id="6" name="Picture 5">
            <a:extLst>
              <a:ext uri="{FF2B5EF4-FFF2-40B4-BE49-F238E27FC236}">
                <a16:creationId xmlns:a16="http://schemas.microsoft.com/office/drawing/2014/main" id="{87750483-73F4-4C99-B23C-4461917E79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1521" y="-1"/>
            <a:ext cx="9208957" cy="5755598"/>
          </a:xfrm>
          <a:prstGeom prst="rect">
            <a:avLst/>
          </a:prstGeom>
        </p:spPr>
      </p:pic>
    </p:spTree>
    <p:extLst>
      <p:ext uri="{BB962C8B-B14F-4D97-AF65-F5344CB8AC3E}">
        <p14:creationId xmlns:p14="http://schemas.microsoft.com/office/powerpoint/2010/main" val="21560902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C7DA3D-0206-6848-9E66-F8814FCB2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94E9C27-52CD-7745-A8B7-15605055D9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 r="78998"/>
          <a:stretch/>
        </p:blipFill>
        <p:spPr>
          <a:xfrm>
            <a:off x="13075" y="2407"/>
            <a:ext cx="2560320" cy="6855594"/>
          </a:xfrm>
          <a:prstGeom prst="rect">
            <a:avLst/>
          </a:prstGeom>
        </p:spPr>
      </p:pic>
      <p:pic>
        <p:nvPicPr>
          <p:cNvPr id="7" name="Picture 2" descr="https://lh3.googleusercontent.com/m2P_M0zB2GIBbjuSn2zGwrl_nu6CrwrZytImZ-gQ0-F4h9d1-E_ZGqvxVoshIvqbJlkgrqWV-Cei8pru-LVEDpDgFF6G1pw-X-5_gEURCzB1taPGSKKF__G3oa11NgLc0yyZrDjF">
            <a:extLst>
              <a:ext uri="{FF2B5EF4-FFF2-40B4-BE49-F238E27FC236}">
                <a16:creationId xmlns:a16="http://schemas.microsoft.com/office/drawing/2014/main" id="{3E707607-5D96-B340-9D10-0FF095C69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2387" y="0"/>
            <a:ext cx="32106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hlAILEHAgO0wT8-xQNLYUSVbmS80iaSgUq2_M3eFy0LM2L9jlCEASuLuT3wFhHRbGMDYNPKLvFKTYjBNKJ7nJuAASi5CN2eYvZl0XdLVqCbg_hhn8T4HER-rSjZyzTs45QVnaIIX">
            <a:extLst>
              <a:ext uri="{FF2B5EF4-FFF2-40B4-BE49-F238E27FC236}">
                <a16:creationId xmlns:a16="http://schemas.microsoft.com/office/drawing/2014/main" id="{4B84B60B-7EC4-2446-BF73-4CF84D5131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4822" y="0"/>
            <a:ext cx="3220278" cy="68773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641EE2-FBEF-9F4E-B5D7-388D75ECC060}"/>
              </a:ext>
            </a:extLst>
          </p:cNvPr>
          <p:cNvSpPr txBox="1"/>
          <p:nvPr/>
        </p:nvSpPr>
        <p:spPr>
          <a:xfrm>
            <a:off x="319453" y="1593274"/>
            <a:ext cx="2449809" cy="307777"/>
          </a:xfrm>
          <a:prstGeom prst="rect">
            <a:avLst/>
          </a:prstGeom>
          <a:noFill/>
        </p:spPr>
        <p:txBody>
          <a:bodyPr wrap="square" rtlCol="0">
            <a:spAutoFit/>
          </a:bodyPr>
          <a:lstStyle/>
          <a:p>
            <a:r>
              <a:rPr lang="en-US" sz="1400" b="1">
                <a:solidFill>
                  <a:schemeClr val="accent6">
                    <a:lumMod val="50000"/>
                  </a:schemeClr>
                </a:solidFill>
                <a:latin typeface="Century Gothic" panose="020B0502020202020204" pitchFamily="34" charset="0"/>
              </a:rPr>
              <a:t>Crystal Peak Park, Verdi</a:t>
            </a:r>
          </a:p>
        </p:txBody>
      </p:sp>
      <p:sp>
        <p:nvSpPr>
          <p:cNvPr id="8" name="TextBox 7">
            <a:extLst>
              <a:ext uri="{FF2B5EF4-FFF2-40B4-BE49-F238E27FC236}">
                <a16:creationId xmlns:a16="http://schemas.microsoft.com/office/drawing/2014/main" id="{3380877D-F847-154D-BA43-79DC08ACDAD4}"/>
              </a:ext>
            </a:extLst>
          </p:cNvPr>
          <p:cNvSpPr txBox="1"/>
          <p:nvPr/>
        </p:nvSpPr>
        <p:spPr>
          <a:xfrm>
            <a:off x="9520520" y="1593274"/>
            <a:ext cx="2449809" cy="307777"/>
          </a:xfrm>
          <a:prstGeom prst="rect">
            <a:avLst/>
          </a:prstGeom>
          <a:noFill/>
        </p:spPr>
        <p:txBody>
          <a:bodyPr wrap="square" rtlCol="0">
            <a:spAutoFit/>
          </a:bodyPr>
          <a:lstStyle/>
          <a:p>
            <a:r>
              <a:rPr lang="en-US" sz="1400" b="1">
                <a:solidFill>
                  <a:schemeClr val="accent6">
                    <a:lumMod val="50000"/>
                  </a:schemeClr>
                </a:solidFill>
                <a:latin typeface="Century Gothic" panose="020B0502020202020204" pitchFamily="34" charset="0"/>
              </a:rPr>
              <a:t>Black Rock Desert</a:t>
            </a:r>
          </a:p>
        </p:txBody>
      </p:sp>
    </p:spTree>
    <p:extLst>
      <p:ext uri="{BB962C8B-B14F-4D97-AF65-F5344CB8AC3E}">
        <p14:creationId xmlns:p14="http://schemas.microsoft.com/office/powerpoint/2010/main" val="37091693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52020" b="-38"/>
          <a:stretch/>
        </p:blipFill>
        <p:spPr>
          <a:xfrm>
            <a:off x="4278" y="3566160"/>
            <a:ext cx="12187722" cy="329184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8" r="78998"/>
          <a:stretch/>
        </p:blipFill>
        <p:spPr>
          <a:xfrm>
            <a:off x="13075" y="2407"/>
            <a:ext cx="2560320" cy="6855594"/>
          </a:xfrm>
          <a:prstGeom prst="rect">
            <a:avLst/>
          </a:prstGeom>
        </p:spPr>
      </p:pic>
      <p:sp>
        <p:nvSpPr>
          <p:cNvPr id="12" name="TextBox 11"/>
          <p:cNvSpPr txBox="1"/>
          <p:nvPr/>
        </p:nvSpPr>
        <p:spPr>
          <a:xfrm>
            <a:off x="2575933" y="5875139"/>
            <a:ext cx="9616067" cy="830997"/>
          </a:xfrm>
          <a:prstGeom prst="rect">
            <a:avLst/>
          </a:prstGeom>
          <a:noFill/>
          <a:effectLst>
            <a:outerShdw blurRad="63500" dist="38100" dir="2700000" algn="tl" rotWithShape="0">
              <a:prstClr val="black"/>
            </a:outerShdw>
          </a:effectLst>
        </p:spPr>
        <p:txBody>
          <a:bodyPr wrap="square" rtlCol="0">
            <a:spAutoFit/>
          </a:bodyPr>
          <a:lstStyle/>
          <a:p>
            <a:pPr lvl="0">
              <a:spcBef>
                <a:spcPct val="20000"/>
              </a:spcBef>
            </a:pPr>
            <a:r>
              <a:rPr lang="en-US" sz="4800" b="1">
                <a:solidFill>
                  <a:schemeClr val="bg1"/>
                </a:solidFill>
                <a:latin typeface="Century Gothic" panose="020B0502020202020204" pitchFamily="34" charset="0"/>
              </a:rPr>
              <a:t>CRYSTAL PEAK PORTAL</a:t>
            </a:r>
          </a:p>
        </p:txBody>
      </p:sp>
      <p:pic>
        <p:nvPicPr>
          <p:cNvPr id="10" name="Picture 9">
            <a:extLst>
              <a:ext uri="{FF2B5EF4-FFF2-40B4-BE49-F238E27FC236}">
                <a16:creationId xmlns:a16="http://schemas.microsoft.com/office/drawing/2014/main" id="{CC8D0395-E0F6-C640-B61A-76853D588EC6}"/>
              </a:ext>
            </a:extLst>
          </p:cNvPr>
          <p:cNvPicPr>
            <a:picLocks noChangeAspect="1"/>
          </p:cNvPicPr>
          <p:nvPr/>
        </p:nvPicPr>
        <p:blipFill rotWithShape="1">
          <a:blip r:embed="rId6"/>
          <a:srcRect l="8187" r="44765"/>
          <a:stretch/>
        </p:blipFill>
        <p:spPr>
          <a:xfrm>
            <a:off x="2872066" y="151863"/>
            <a:ext cx="3750215" cy="4807595"/>
          </a:xfrm>
          <a:prstGeom prst="rect">
            <a:avLst/>
          </a:prstGeom>
        </p:spPr>
      </p:pic>
      <p:pic>
        <p:nvPicPr>
          <p:cNvPr id="3" name="Picture 2">
            <a:extLst>
              <a:ext uri="{FF2B5EF4-FFF2-40B4-BE49-F238E27FC236}">
                <a16:creationId xmlns:a16="http://schemas.microsoft.com/office/drawing/2014/main" id="{6CC38DF0-52CD-6F4C-8BA5-045B1D2B712D}"/>
              </a:ext>
            </a:extLst>
          </p:cNvPr>
          <p:cNvPicPr>
            <a:picLocks noChangeAspect="1"/>
          </p:cNvPicPr>
          <p:nvPr/>
        </p:nvPicPr>
        <p:blipFill rotWithShape="1">
          <a:blip r:embed="rId7"/>
          <a:srcRect t="3663" r="33909"/>
          <a:stretch/>
        </p:blipFill>
        <p:spPr>
          <a:xfrm>
            <a:off x="311746" y="151864"/>
            <a:ext cx="2394367" cy="4807594"/>
          </a:xfrm>
          <a:prstGeom prst="rect">
            <a:avLst/>
          </a:prstGeom>
        </p:spPr>
      </p:pic>
      <p:pic>
        <p:nvPicPr>
          <p:cNvPr id="4" name="Picture 3">
            <a:extLst>
              <a:ext uri="{FF2B5EF4-FFF2-40B4-BE49-F238E27FC236}">
                <a16:creationId xmlns:a16="http://schemas.microsoft.com/office/drawing/2014/main" id="{9F25B933-AABA-2A4E-85AD-EB7A3EDE36F7}"/>
              </a:ext>
            </a:extLst>
          </p:cNvPr>
          <p:cNvPicPr>
            <a:picLocks noChangeAspect="1"/>
          </p:cNvPicPr>
          <p:nvPr/>
        </p:nvPicPr>
        <p:blipFill>
          <a:blip r:embed="rId8"/>
          <a:stretch>
            <a:fillRect/>
          </a:stretch>
        </p:blipFill>
        <p:spPr>
          <a:xfrm>
            <a:off x="6813925" y="707333"/>
            <a:ext cx="5186430" cy="3139977"/>
          </a:xfrm>
          <a:prstGeom prst="rect">
            <a:avLst/>
          </a:prstGeom>
        </p:spPr>
      </p:pic>
    </p:spTree>
    <p:extLst>
      <p:ext uri="{BB962C8B-B14F-4D97-AF65-F5344CB8AC3E}">
        <p14:creationId xmlns:p14="http://schemas.microsoft.com/office/powerpoint/2010/main" val="35802429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52020" b="-38"/>
          <a:stretch/>
        </p:blipFill>
        <p:spPr>
          <a:xfrm>
            <a:off x="4278" y="3566160"/>
            <a:ext cx="12187722" cy="329184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8" r="78998"/>
          <a:stretch/>
        </p:blipFill>
        <p:spPr>
          <a:xfrm>
            <a:off x="13075" y="2407"/>
            <a:ext cx="2560320" cy="6855594"/>
          </a:xfrm>
          <a:prstGeom prst="rect">
            <a:avLst/>
          </a:prstGeom>
        </p:spPr>
      </p:pic>
      <p:sp>
        <p:nvSpPr>
          <p:cNvPr id="12" name="TextBox 11"/>
          <p:cNvSpPr txBox="1"/>
          <p:nvPr/>
        </p:nvSpPr>
        <p:spPr>
          <a:xfrm>
            <a:off x="2575933" y="5875139"/>
            <a:ext cx="9616067" cy="830997"/>
          </a:xfrm>
          <a:prstGeom prst="rect">
            <a:avLst/>
          </a:prstGeom>
          <a:noFill/>
          <a:effectLst>
            <a:outerShdw blurRad="63500" dist="38100" dir="2700000" algn="tl" rotWithShape="0">
              <a:prstClr val="black"/>
            </a:outerShdw>
          </a:effectLst>
        </p:spPr>
        <p:txBody>
          <a:bodyPr wrap="square" rtlCol="0">
            <a:spAutoFit/>
          </a:bodyPr>
          <a:lstStyle/>
          <a:p>
            <a:pPr lvl="0">
              <a:spcBef>
                <a:spcPct val="20000"/>
              </a:spcBef>
            </a:pPr>
            <a:r>
              <a:rPr lang="en-US" sz="4800" b="1">
                <a:solidFill>
                  <a:schemeClr val="bg1"/>
                </a:solidFill>
                <a:latin typeface="Century Gothic" panose="020B0502020202020204" pitchFamily="34" charset="0"/>
              </a:rPr>
              <a:t>CRYSTAL PEAK PORTAL</a:t>
            </a:r>
          </a:p>
        </p:txBody>
      </p:sp>
      <p:pic>
        <p:nvPicPr>
          <p:cNvPr id="4" name="Picture 3">
            <a:extLst>
              <a:ext uri="{FF2B5EF4-FFF2-40B4-BE49-F238E27FC236}">
                <a16:creationId xmlns:a16="http://schemas.microsoft.com/office/drawing/2014/main" id="{0E8D06E0-3D83-422F-BAE2-48ADA61F28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3259" y="151864"/>
            <a:ext cx="6885482" cy="5164112"/>
          </a:xfrm>
          <a:prstGeom prst="rect">
            <a:avLst/>
          </a:prstGeom>
        </p:spPr>
      </p:pic>
    </p:spTree>
    <p:extLst>
      <p:ext uri="{BB962C8B-B14F-4D97-AF65-F5344CB8AC3E}">
        <p14:creationId xmlns:p14="http://schemas.microsoft.com/office/powerpoint/2010/main" val="409428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52020" b="-38"/>
          <a:stretch/>
        </p:blipFill>
        <p:spPr>
          <a:xfrm>
            <a:off x="4278" y="3566160"/>
            <a:ext cx="12187722" cy="3291840"/>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8" r="78998"/>
          <a:stretch/>
        </p:blipFill>
        <p:spPr>
          <a:xfrm>
            <a:off x="13075" y="2407"/>
            <a:ext cx="2560320" cy="6855594"/>
          </a:xfrm>
          <a:prstGeom prst="rect">
            <a:avLst/>
          </a:prstGeom>
        </p:spPr>
      </p:pic>
      <p:sp>
        <p:nvSpPr>
          <p:cNvPr id="12" name="TextBox 11"/>
          <p:cNvSpPr txBox="1"/>
          <p:nvPr/>
        </p:nvSpPr>
        <p:spPr>
          <a:xfrm>
            <a:off x="2575933" y="5875139"/>
            <a:ext cx="9616067" cy="830997"/>
          </a:xfrm>
          <a:prstGeom prst="rect">
            <a:avLst/>
          </a:prstGeom>
          <a:noFill/>
          <a:effectLst>
            <a:outerShdw blurRad="63500" dist="38100" dir="2700000" algn="tl" rotWithShape="0">
              <a:prstClr val="black"/>
            </a:outerShdw>
          </a:effectLst>
        </p:spPr>
        <p:txBody>
          <a:bodyPr wrap="square" rtlCol="0">
            <a:spAutoFit/>
          </a:bodyPr>
          <a:lstStyle/>
          <a:p>
            <a:pPr lvl="0">
              <a:spcBef>
                <a:spcPct val="20000"/>
              </a:spcBef>
            </a:pPr>
            <a:r>
              <a:rPr lang="en-US" sz="4800" b="1">
                <a:solidFill>
                  <a:schemeClr val="bg1"/>
                </a:solidFill>
                <a:latin typeface="Century Gothic" panose="020B0502020202020204" pitchFamily="34" charset="0"/>
              </a:rPr>
              <a:t>CRYSTAL PEAK PORTAL</a:t>
            </a:r>
          </a:p>
        </p:txBody>
      </p:sp>
      <p:pic>
        <p:nvPicPr>
          <p:cNvPr id="3" name="CPPSEQ1_3">
            <a:hlinkClick r:id="" action="ppaction://media"/>
            <a:extLst>
              <a:ext uri="{FF2B5EF4-FFF2-40B4-BE49-F238E27FC236}">
                <a16:creationId xmlns:a16="http://schemas.microsoft.com/office/drawing/2014/main" id="{0809376C-5D1C-4EC9-AB2F-EADA262882A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0" y="0"/>
            <a:ext cx="12192000" cy="6858000"/>
          </a:xfrm>
          <a:prstGeom prst="rect">
            <a:avLst/>
          </a:prstGeom>
        </p:spPr>
      </p:pic>
    </p:spTree>
    <p:extLst>
      <p:ext uri="{BB962C8B-B14F-4D97-AF65-F5344CB8AC3E}">
        <p14:creationId xmlns:p14="http://schemas.microsoft.com/office/powerpoint/2010/main" val="36660388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52020" b="-38"/>
          <a:stretch/>
        </p:blipFill>
        <p:spPr>
          <a:xfrm>
            <a:off x="4278" y="3566160"/>
            <a:ext cx="12187722" cy="329184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8" r="78998"/>
          <a:stretch/>
        </p:blipFill>
        <p:spPr>
          <a:xfrm>
            <a:off x="13075" y="2407"/>
            <a:ext cx="2560320" cy="6855594"/>
          </a:xfrm>
          <a:prstGeom prst="rect">
            <a:avLst/>
          </a:prstGeom>
        </p:spPr>
      </p:pic>
      <p:sp>
        <p:nvSpPr>
          <p:cNvPr id="12" name="TextBox 11"/>
          <p:cNvSpPr txBox="1"/>
          <p:nvPr/>
        </p:nvSpPr>
        <p:spPr>
          <a:xfrm>
            <a:off x="2575933" y="5875139"/>
            <a:ext cx="9616067" cy="830997"/>
          </a:xfrm>
          <a:prstGeom prst="rect">
            <a:avLst/>
          </a:prstGeom>
          <a:noFill/>
          <a:effectLst>
            <a:outerShdw blurRad="63500" dist="38100" dir="2700000" algn="tl" rotWithShape="0">
              <a:prstClr val="black"/>
            </a:outerShdw>
          </a:effectLst>
        </p:spPr>
        <p:txBody>
          <a:bodyPr wrap="square" rtlCol="0">
            <a:spAutoFit/>
          </a:bodyPr>
          <a:lstStyle/>
          <a:p>
            <a:pPr lvl="0">
              <a:spcBef>
                <a:spcPct val="20000"/>
              </a:spcBef>
            </a:pPr>
            <a:r>
              <a:rPr lang="en-US" sz="4800" b="1">
                <a:solidFill>
                  <a:schemeClr val="bg1"/>
                </a:solidFill>
                <a:latin typeface="Century Gothic" panose="020B0502020202020204" pitchFamily="34" charset="0"/>
              </a:rPr>
              <a:t>CRYSTAL PEAK PORTAL</a:t>
            </a:r>
          </a:p>
        </p:txBody>
      </p:sp>
      <p:pic>
        <p:nvPicPr>
          <p:cNvPr id="6" name="Picture 5">
            <a:extLst>
              <a:ext uri="{FF2B5EF4-FFF2-40B4-BE49-F238E27FC236}">
                <a16:creationId xmlns:a16="http://schemas.microsoft.com/office/drawing/2014/main" id="{CCD8D497-0A23-4CA1-AB88-B83DD5B380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9913" y="0"/>
            <a:ext cx="8712174" cy="5447202"/>
          </a:xfrm>
          <a:prstGeom prst="rect">
            <a:avLst/>
          </a:prstGeom>
        </p:spPr>
      </p:pic>
    </p:spTree>
    <p:extLst>
      <p:ext uri="{BB962C8B-B14F-4D97-AF65-F5344CB8AC3E}">
        <p14:creationId xmlns:p14="http://schemas.microsoft.com/office/powerpoint/2010/main" val="16923896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01A81F-1084-B843-9AE5-82390836C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4F66A149-3436-D044-89F0-58C4357E17C2}"/>
              </a:ext>
            </a:extLst>
          </p:cNvPr>
          <p:cNvPicPr>
            <a:picLocks noChangeAspect="1"/>
          </p:cNvPicPr>
          <p:nvPr/>
        </p:nvPicPr>
        <p:blipFill rotWithShape="1">
          <a:blip r:embed="rId4">
            <a:extLst>
              <a:ext uri="{28A0092B-C50C-407E-A947-70E740481C1C}">
                <a14:useLocalDpi xmlns:a14="http://schemas.microsoft.com/office/drawing/2010/main" val="0"/>
              </a:ext>
            </a:extLst>
          </a:blip>
          <a:srcRect t="52020" b="-38"/>
          <a:stretch/>
        </p:blipFill>
        <p:spPr>
          <a:xfrm>
            <a:off x="4278" y="3566160"/>
            <a:ext cx="12187722" cy="3291840"/>
          </a:xfrm>
          <a:prstGeom prst="rect">
            <a:avLst/>
          </a:prstGeom>
        </p:spPr>
      </p:pic>
      <p:pic>
        <p:nvPicPr>
          <p:cNvPr id="15" name="Picture 14">
            <a:extLst>
              <a:ext uri="{FF2B5EF4-FFF2-40B4-BE49-F238E27FC236}">
                <a16:creationId xmlns:a16="http://schemas.microsoft.com/office/drawing/2014/main" id="{FAEF124E-1153-EE46-B077-4C6542C408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 r="78998"/>
          <a:stretch/>
        </p:blipFill>
        <p:spPr>
          <a:xfrm>
            <a:off x="13075" y="2407"/>
            <a:ext cx="2560320" cy="6855594"/>
          </a:xfrm>
          <a:prstGeom prst="rect">
            <a:avLst/>
          </a:prstGeom>
        </p:spPr>
      </p:pic>
      <p:sp>
        <p:nvSpPr>
          <p:cNvPr id="16" name="TextBox 15">
            <a:extLst>
              <a:ext uri="{FF2B5EF4-FFF2-40B4-BE49-F238E27FC236}">
                <a16:creationId xmlns:a16="http://schemas.microsoft.com/office/drawing/2014/main" id="{E2246973-9278-4143-8C2B-AF8041266248}"/>
              </a:ext>
            </a:extLst>
          </p:cNvPr>
          <p:cNvSpPr txBox="1"/>
          <p:nvPr/>
        </p:nvSpPr>
        <p:spPr>
          <a:xfrm>
            <a:off x="2575933" y="5875139"/>
            <a:ext cx="9616067" cy="830997"/>
          </a:xfrm>
          <a:prstGeom prst="rect">
            <a:avLst/>
          </a:prstGeom>
          <a:noFill/>
          <a:effectLst>
            <a:outerShdw blurRad="63500" dist="38100" dir="2700000" algn="tl" rotWithShape="0">
              <a:prstClr val="black"/>
            </a:outerShdw>
          </a:effectLst>
        </p:spPr>
        <p:txBody>
          <a:bodyPr wrap="square" rtlCol="0">
            <a:spAutoFit/>
          </a:bodyPr>
          <a:lstStyle/>
          <a:p>
            <a:pPr lvl="0">
              <a:spcBef>
                <a:spcPct val="20000"/>
              </a:spcBef>
            </a:pPr>
            <a:r>
              <a:rPr lang="en-US" sz="4800" b="1">
                <a:solidFill>
                  <a:schemeClr val="bg1"/>
                </a:solidFill>
                <a:latin typeface="Century Gothic" panose="020B0502020202020204" pitchFamily="34" charset="0"/>
              </a:rPr>
              <a:t>CRYSTAL PEAK PORTAL</a:t>
            </a:r>
          </a:p>
        </p:txBody>
      </p:sp>
      <p:pic>
        <p:nvPicPr>
          <p:cNvPr id="3" name="Picture 2">
            <a:extLst>
              <a:ext uri="{FF2B5EF4-FFF2-40B4-BE49-F238E27FC236}">
                <a16:creationId xmlns:a16="http://schemas.microsoft.com/office/drawing/2014/main" id="{12CC438F-2E01-4B5A-801A-94FA31007F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3235" y="0"/>
            <a:ext cx="3582442" cy="5550071"/>
          </a:xfrm>
          <a:prstGeom prst="rect">
            <a:avLst/>
          </a:prstGeom>
        </p:spPr>
      </p:pic>
      <p:pic>
        <p:nvPicPr>
          <p:cNvPr id="5" name="Picture 4">
            <a:extLst>
              <a:ext uri="{FF2B5EF4-FFF2-40B4-BE49-F238E27FC236}">
                <a16:creationId xmlns:a16="http://schemas.microsoft.com/office/drawing/2014/main" id="{E7D3055A-297B-46D5-8AA4-8B2B7C565C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5471" y="-2"/>
            <a:ext cx="4447644" cy="5550071"/>
          </a:xfrm>
          <a:prstGeom prst="rect">
            <a:avLst/>
          </a:prstGeom>
        </p:spPr>
      </p:pic>
    </p:spTree>
    <p:extLst>
      <p:ext uri="{BB962C8B-B14F-4D97-AF65-F5344CB8AC3E}">
        <p14:creationId xmlns:p14="http://schemas.microsoft.com/office/powerpoint/2010/main" val="2845584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
            <a:ext cx="12191999" cy="685800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A026C8B-A885-4AE3-B087-91951AD83E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7280" y="-57944"/>
            <a:ext cx="9540240" cy="6126623"/>
          </a:xfrm>
          <a:prstGeom prst="rect">
            <a:avLst/>
          </a:prstGeom>
        </p:spPr>
      </p:pic>
    </p:spTree>
    <p:extLst>
      <p:ext uri="{BB962C8B-B14F-4D97-AF65-F5344CB8AC3E}">
        <p14:creationId xmlns:p14="http://schemas.microsoft.com/office/powerpoint/2010/main" val="36979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
            <a:ext cx="12191999" cy="6858000"/>
          </a:xfrm>
          <a:prstGeom prst="rect">
            <a:avLst/>
          </a:prstGeom>
        </p:spPr>
      </p:pic>
      <p:sp>
        <p:nvSpPr>
          <p:cNvPr id="7" name="TextBox 6">
            <a:extLst>
              <a:ext uri="{FF2B5EF4-FFF2-40B4-BE49-F238E27FC236}">
                <a16:creationId xmlns:a16="http://schemas.microsoft.com/office/drawing/2014/main" id="{A4318700-5F24-BE4F-8FB5-B415049555CD}"/>
              </a:ext>
            </a:extLst>
          </p:cNvPr>
          <p:cNvSpPr txBox="1"/>
          <p:nvPr/>
        </p:nvSpPr>
        <p:spPr>
          <a:xfrm>
            <a:off x="445397" y="1243578"/>
            <a:ext cx="11301205" cy="1508105"/>
          </a:xfrm>
          <a:prstGeom prst="rect">
            <a:avLst/>
          </a:prstGeom>
          <a:noFill/>
        </p:spPr>
        <p:txBody>
          <a:bodyPr wrap="square" rtlCol="0" anchor="ctr">
            <a:spAutoFit/>
          </a:bodyPr>
          <a:lstStyle/>
          <a:p>
            <a:pPr algn="ctr"/>
            <a:r>
              <a:rPr lang="en-US" sz="6000" b="1">
                <a:solidFill>
                  <a:schemeClr val="accent6">
                    <a:lumMod val="50000"/>
                  </a:schemeClr>
                </a:solidFill>
                <a:latin typeface="Century Gothic" panose="020B0502020202020204" pitchFamily="34" charset="0"/>
              </a:rPr>
              <a:t>QUESTIONS?</a:t>
            </a:r>
            <a:endParaRPr lang="en-US" sz="6000" b="1">
              <a:solidFill>
                <a:srgbClr val="000000"/>
              </a:solidFill>
              <a:latin typeface="Century Gothic" panose="020B0502020202020204" pitchFamily="34" charset="0"/>
            </a:endParaRPr>
          </a:p>
          <a:p>
            <a:pPr algn="ctr"/>
            <a:endParaRPr lang="en-US" sz="3200" b="1"/>
          </a:p>
        </p:txBody>
      </p:sp>
    </p:spTree>
    <p:extLst>
      <p:ext uri="{BB962C8B-B14F-4D97-AF65-F5344CB8AC3E}">
        <p14:creationId xmlns:p14="http://schemas.microsoft.com/office/powerpoint/2010/main" val="385803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
            <a:ext cx="12191999" cy="6858000"/>
          </a:xfrm>
          <a:prstGeom prst="rect">
            <a:avLst/>
          </a:prstGeom>
        </p:spPr>
      </p:pic>
      <p:sp>
        <p:nvSpPr>
          <p:cNvPr id="6" name="TextBox 5"/>
          <p:cNvSpPr txBox="1"/>
          <p:nvPr/>
        </p:nvSpPr>
        <p:spPr>
          <a:xfrm>
            <a:off x="791737" y="479502"/>
            <a:ext cx="10348331" cy="3447098"/>
          </a:xfrm>
          <a:prstGeom prst="rect">
            <a:avLst/>
          </a:prstGeom>
          <a:noFill/>
        </p:spPr>
        <p:txBody>
          <a:bodyPr wrap="square" rtlCol="0">
            <a:spAutoFit/>
          </a:bodyPr>
          <a:lstStyle/>
          <a:p>
            <a:pPr algn="ctr"/>
            <a:r>
              <a:rPr lang="en-US" sz="4000" b="1">
                <a:solidFill>
                  <a:schemeClr val="accent6">
                    <a:lumMod val="50000"/>
                  </a:schemeClr>
                </a:solidFill>
                <a:latin typeface="Century Gothic" panose="020B0502020202020204" pitchFamily="34" charset="0"/>
              </a:rPr>
              <a:t>The Washoe </a:t>
            </a:r>
            <a:r>
              <a:rPr lang="en-US" sz="4000" b="1" err="1">
                <a:solidFill>
                  <a:schemeClr val="accent6">
                    <a:lumMod val="50000"/>
                  </a:schemeClr>
                </a:solidFill>
                <a:latin typeface="Century Gothic" panose="020B0502020202020204" pitchFamily="34" charset="0"/>
              </a:rPr>
              <a:t>ArTrail</a:t>
            </a:r>
            <a:r>
              <a:rPr lang="en-US" sz="4000" b="1">
                <a:solidFill>
                  <a:schemeClr val="accent6">
                    <a:lumMod val="50000"/>
                  </a:schemeClr>
                </a:solidFill>
                <a:latin typeface="Century Gothic" panose="020B0502020202020204" pitchFamily="34" charset="0"/>
              </a:rPr>
              <a:t> is a public participatory experience along a 200 mile route through Washoe County that celebrates cultural, historic and artistic landmarks. </a:t>
            </a:r>
          </a:p>
          <a:p>
            <a:endParaRPr lang="en-US"/>
          </a:p>
        </p:txBody>
      </p:sp>
    </p:spTree>
    <p:extLst>
      <p:ext uri="{BB962C8B-B14F-4D97-AF65-F5344CB8AC3E}">
        <p14:creationId xmlns:p14="http://schemas.microsoft.com/office/powerpoint/2010/main" val="2858472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4ED362-2EC0-F545-A95B-4F4FC53E7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spTree>
    <p:extLst>
      <p:ext uri="{BB962C8B-B14F-4D97-AF65-F5344CB8AC3E}">
        <p14:creationId xmlns:p14="http://schemas.microsoft.com/office/powerpoint/2010/main" val="2807481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
        <p:nvSpPr>
          <p:cNvPr id="6" name="TextBox 5"/>
          <p:cNvSpPr txBox="1"/>
          <p:nvPr/>
        </p:nvSpPr>
        <p:spPr>
          <a:xfrm>
            <a:off x="791737" y="479502"/>
            <a:ext cx="10348331" cy="3939540"/>
          </a:xfrm>
          <a:prstGeom prst="rect">
            <a:avLst/>
          </a:prstGeom>
          <a:noFill/>
        </p:spPr>
        <p:txBody>
          <a:bodyPr wrap="square" rtlCol="0">
            <a:spAutoFit/>
          </a:bodyPr>
          <a:lstStyle/>
          <a:p>
            <a:pPr marL="342900" lvl="0" indent="-342900">
              <a:spcBef>
                <a:spcPct val="20000"/>
              </a:spcBef>
            </a:pPr>
            <a:r>
              <a:rPr lang="en-US" sz="4000" b="1">
                <a:solidFill>
                  <a:schemeClr val="accent6">
                    <a:lumMod val="50000"/>
                  </a:schemeClr>
                </a:solidFill>
                <a:latin typeface="Century Gothic" panose="020B0502020202020204" pitchFamily="34" charset="0"/>
              </a:rPr>
              <a:t>WHY DEVELOP AN ARTRAIL</a:t>
            </a:r>
            <a:r>
              <a:rPr lang="en-US" sz="4000" b="1">
                <a:solidFill>
                  <a:schemeClr val="accent6">
                    <a:lumMod val="50000"/>
                  </a:schemeClr>
                </a:solidFill>
              </a:rPr>
              <a:t>?</a:t>
            </a:r>
            <a:r>
              <a:rPr lang="en-US" sz="4000" b="1" i="1">
                <a:solidFill>
                  <a:schemeClr val="accent6">
                    <a:lumMod val="50000"/>
                  </a:schemeClr>
                </a:solidFill>
                <a:latin typeface="Century Gothic" panose="020B0502020202020204" pitchFamily="34" charset="0"/>
              </a:rPr>
              <a:t> </a:t>
            </a:r>
          </a:p>
          <a:p>
            <a:pPr marL="342900" indent="-342900">
              <a:spcBef>
                <a:spcPct val="20000"/>
              </a:spcBef>
              <a:buFont typeface="Wingdings" pitchFamily="2" charset="2"/>
              <a:buChar char="§"/>
            </a:pPr>
            <a:r>
              <a:rPr lang="en-US" sz="4000">
                <a:solidFill>
                  <a:schemeClr val="accent6">
                    <a:lumMod val="50000"/>
                  </a:schemeClr>
                </a:solidFill>
                <a:latin typeface="Century Gothic" panose="020B0502020202020204" pitchFamily="34" charset="0"/>
              </a:rPr>
              <a:t>Celebrate Unique Washoe County</a:t>
            </a:r>
          </a:p>
          <a:p>
            <a:pPr marL="342900" lvl="0" indent="-342900">
              <a:spcBef>
                <a:spcPct val="20000"/>
              </a:spcBef>
              <a:buFont typeface="Wingdings" pitchFamily="2" charset="2"/>
              <a:buChar char="§"/>
            </a:pPr>
            <a:r>
              <a:rPr lang="en-US" sz="4000">
                <a:solidFill>
                  <a:schemeClr val="accent6">
                    <a:lumMod val="50000"/>
                  </a:schemeClr>
                </a:solidFill>
                <a:latin typeface="Century Gothic" panose="020B0502020202020204" pitchFamily="34" charset="0"/>
              </a:rPr>
              <a:t>Economic Development </a:t>
            </a:r>
          </a:p>
          <a:p>
            <a:pPr marL="342900" lvl="0" indent="-342900">
              <a:spcBef>
                <a:spcPct val="20000"/>
              </a:spcBef>
              <a:buFont typeface="Wingdings" pitchFamily="2" charset="2"/>
              <a:buChar char="§"/>
            </a:pPr>
            <a:r>
              <a:rPr lang="en-US" sz="4000">
                <a:solidFill>
                  <a:schemeClr val="accent6">
                    <a:lumMod val="50000"/>
                  </a:schemeClr>
                </a:solidFill>
                <a:latin typeface="Century Gothic" panose="020B0502020202020204" pitchFamily="34" charset="0"/>
              </a:rPr>
              <a:t>Strengthen Community</a:t>
            </a:r>
          </a:p>
          <a:p>
            <a:pPr marL="342900" lvl="0" indent="-342900">
              <a:spcBef>
                <a:spcPct val="20000"/>
              </a:spcBef>
              <a:buFont typeface="Wingdings" pitchFamily="2" charset="2"/>
              <a:buChar char="§"/>
            </a:pPr>
            <a:r>
              <a:rPr lang="en-US" sz="4000">
                <a:solidFill>
                  <a:schemeClr val="accent6">
                    <a:lumMod val="50000"/>
                  </a:schemeClr>
                </a:solidFill>
                <a:latin typeface="Century Gothic" panose="020B0502020202020204" pitchFamily="34" charset="0"/>
              </a:rPr>
              <a:t>Build on Arts Culture</a:t>
            </a:r>
          </a:p>
          <a:p>
            <a:endParaRPr lang="en-US"/>
          </a:p>
        </p:txBody>
      </p:sp>
    </p:spTree>
    <p:extLst>
      <p:ext uri="{BB962C8B-B14F-4D97-AF65-F5344CB8AC3E}">
        <p14:creationId xmlns:p14="http://schemas.microsoft.com/office/powerpoint/2010/main" val="29379358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
        <p:nvSpPr>
          <p:cNvPr id="6" name="TextBox 5"/>
          <p:cNvSpPr txBox="1"/>
          <p:nvPr/>
        </p:nvSpPr>
        <p:spPr>
          <a:xfrm>
            <a:off x="791737" y="367992"/>
            <a:ext cx="10348331" cy="3348609"/>
          </a:xfrm>
          <a:prstGeom prst="rect">
            <a:avLst/>
          </a:prstGeom>
          <a:noFill/>
        </p:spPr>
        <p:txBody>
          <a:bodyPr wrap="square" rtlCol="0">
            <a:spAutoFit/>
          </a:bodyPr>
          <a:lstStyle/>
          <a:p>
            <a:pPr lvl="0">
              <a:spcBef>
                <a:spcPct val="20000"/>
              </a:spcBef>
            </a:pPr>
            <a:r>
              <a:rPr lang="en-US" sz="4000" b="1">
                <a:solidFill>
                  <a:schemeClr val="accent6">
                    <a:lumMod val="50000"/>
                  </a:schemeClr>
                </a:solidFill>
                <a:latin typeface="Century Gothic" panose="020B0502020202020204" pitchFamily="34" charset="0"/>
              </a:rPr>
              <a:t>HOW IT CAME TOGETHER:  </a:t>
            </a:r>
          </a:p>
          <a:p>
            <a:pPr marL="571500" indent="-571500">
              <a:spcBef>
                <a:spcPct val="20000"/>
              </a:spcBef>
              <a:buFont typeface="Arial" panose="020B0604020202020204" pitchFamily="34" charset="0"/>
              <a:buChar char="•"/>
            </a:pPr>
            <a:r>
              <a:rPr lang="en-US" sz="3200">
                <a:solidFill>
                  <a:schemeClr val="accent6">
                    <a:lumMod val="50000"/>
                  </a:schemeClr>
                </a:solidFill>
                <a:latin typeface="Century Gothic" panose="020B0502020202020204" pitchFamily="34" charset="0"/>
              </a:rPr>
              <a:t>National Endowment of Arts - Our Town Grant</a:t>
            </a:r>
          </a:p>
          <a:p>
            <a:pPr marL="571500" lvl="0" indent="-571500">
              <a:spcBef>
                <a:spcPct val="20000"/>
              </a:spcBef>
              <a:buFont typeface="Arial" panose="020B0604020202020204" pitchFamily="34" charset="0"/>
              <a:buChar char="•"/>
            </a:pPr>
            <a:r>
              <a:rPr lang="en-US" sz="3200">
                <a:solidFill>
                  <a:schemeClr val="accent6">
                    <a:lumMod val="50000"/>
                  </a:schemeClr>
                </a:solidFill>
                <a:latin typeface="Century Gothic" panose="020B0502020202020204" pitchFamily="34" charset="0"/>
              </a:rPr>
              <a:t>Burning Man Project – Arts Organization partner </a:t>
            </a:r>
          </a:p>
          <a:p>
            <a:pPr marL="571500" lvl="0" indent="-571500">
              <a:spcBef>
                <a:spcPct val="20000"/>
              </a:spcBef>
              <a:buFont typeface="Arial" panose="020B0604020202020204" pitchFamily="34" charset="0"/>
              <a:buChar char="•"/>
            </a:pPr>
            <a:r>
              <a:rPr lang="en-US" sz="3200">
                <a:solidFill>
                  <a:schemeClr val="accent6">
                    <a:lumMod val="50000"/>
                  </a:schemeClr>
                </a:solidFill>
                <a:latin typeface="Century Gothic" panose="020B0502020202020204" pitchFamily="34" charset="0"/>
              </a:rPr>
              <a:t>Stakeholder / Partner support &amp; commitment</a:t>
            </a:r>
          </a:p>
          <a:p>
            <a:pPr marL="571500" indent="-571500">
              <a:spcBef>
                <a:spcPct val="20000"/>
              </a:spcBef>
              <a:buFont typeface="Arial" panose="020B0604020202020204" pitchFamily="34" charset="0"/>
              <a:buChar char="•"/>
            </a:pPr>
            <a:r>
              <a:rPr lang="en-US" sz="3200">
                <a:solidFill>
                  <a:schemeClr val="accent6">
                    <a:lumMod val="50000"/>
                  </a:schemeClr>
                </a:solidFill>
                <a:latin typeface="Century Gothic" panose="020B0502020202020204" pitchFamily="34" charset="0"/>
              </a:rPr>
              <a:t>Washoe County support &amp; commitment </a:t>
            </a:r>
          </a:p>
          <a:p>
            <a:endParaRPr lang="en-US"/>
          </a:p>
        </p:txBody>
      </p:sp>
    </p:spTree>
    <p:extLst>
      <p:ext uri="{BB962C8B-B14F-4D97-AF65-F5344CB8AC3E}">
        <p14:creationId xmlns:p14="http://schemas.microsoft.com/office/powerpoint/2010/main" val="26000991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
        <p:nvSpPr>
          <p:cNvPr id="6" name="TextBox 5"/>
          <p:cNvSpPr txBox="1"/>
          <p:nvPr/>
        </p:nvSpPr>
        <p:spPr>
          <a:xfrm>
            <a:off x="791737" y="367992"/>
            <a:ext cx="10348331" cy="3810274"/>
          </a:xfrm>
          <a:prstGeom prst="rect">
            <a:avLst/>
          </a:prstGeom>
          <a:noFill/>
        </p:spPr>
        <p:txBody>
          <a:bodyPr wrap="square" rtlCol="0">
            <a:spAutoFit/>
          </a:bodyPr>
          <a:lstStyle/>
          <a:p>
            <a:pPr lvl="0">
              <a:spcBef>
                <a:spcPct val="20000"/>
              </a:spcBef>
            </a:pPr>
            <a:r>
              <a:rPr lang="en-US" sz="4000" b="1">
                <a:solidFill>
                  <a:schemeClr val="accent6">
                    <a:lumMod val="50000"/>
                  </a:schemeClr>
                </a:solidFill>
                <a:latin typeface="Century Gothic" panose="020B0502020202020204" pitchFamily="34" charset="0"/>
              </a:rPr>
              <a:t>WITH A LITTLE HELP FROM…</a:t>
            </a:r>
          </a:p>
          <a:p>
            <a:pPr marL="571500" lvl="0" indent="-571500">
              <a:spcBef>
                <a:spcPct val="20000"/>
              </a:spcBef>
              <a:buFont typeface="Arial" panose="020B0604020202020204" pitchFamily="34" charset="0"/>
              <a:buChar char="•"/>
            </a:pPr>
            <a:r>
              <a:rPr lang="en-US" sz="2400">
                <a:solidFill>
                  <a:schemeClr val="accent6">
                    <a:lumMod val="50000"/>
                  </a:schemeClr>
                </a:solidFill>
                <a:latin typeface="Century Gothic" panose="020B0502020202020204" pitchFamily="34" charset="0"/>
              </a:rPr>
              <a:t>WC Parks &amp; Open Space	</a:t>
            </a:r>
          </a:p>
          <a:p>
            <a:pPr marL="571500" indent="-571500">
              <a:spcBef>
                <a:spcPct val="20000"/>
              </a:spcBef>
              <a:buFont typeface="Arial" panose="020B0604020202020204" pitchFamily="34" charset="0"/>
              <a:buChar char="•"/>
            </a:pPr>
            <a:r>
              <a:rPr lang="en-US" sz="2400">
                <a:solidFill>
                  <a:schemeClr val="accent6">
                    <a:lumMod val="50000"/>
                  </a:schemeClr>
                </a:solidFill>
                <a:latin typeface="Century Gothic" panose="020B0502020202020204" pitchFamily="34" charset="0"/>
              </a:rPr>
              <a:t>WC Planning &amp; Building</a:t>
            </a:r>
          </a:p>
          <a:p>
            <a:pPr marL="571500" lvl="0" indent="-571500">
              <a:spcBef>
                <a:spcPct val="20000"/>
              </a:spcBef>
              <a:buFont typeface="Arial" panose="020B0604020202020204" pitchFamily="34" charset="0"/>
              <a:buChar char="•"/>
            </a:pPr>
            <a:r>
              <a:rPr lang="en-US" sz="2400">
                <a:solidFill>
                  <a:schemeClr val="accent6">
                    <a:lumMod val="50000"/>
                  </a:schemeClr>
                </a:solidFill>
                <a:latin typeface="Century Gothic" panose="020B0502020202020204" pitchFamily="34" charset="0"/>
              </a:rPr>
              <a:t>WC Public Works</a:t>
            </a:r>
          </a:p>
          <a:p>
            <a:pPr marL="571500" lvl="0" indent="-571500">
              <a:spcBef>
                <a:spcPct val="20000"/>
              </a:spcBef>
              <a:buFont typeface="Arial" panose="020B0604020202020204" pitchFamily="34" charset="0"/>
              <a:buChar char="•"/>
            </a:pPr>
            <a:r>
              <a:rPr lang="en-US" sz="2400">
                <a:solidFill>
                  <a:schemeClr val="accent6">
                    <a:lumMod val="50000"/>
                  </a:schemeClr>
                </a:solidFill>
                <a:latin typeface="Century Gothic" panose="020B0502020202020204" pitchFamily="34" charset="0"/>
              </a:rPr>
              <a:t>WC Technology Services</a:t>
            </a:r>
          </a:p>
          <a:p>
            <a:pPr marL="1028700" lvl="1" indent="-571500">
              <a:spcBef>
                <a:spcPct val="20000"/>
              </a:spcBef>
              <a:buFont typeface="Arial" panose="020B0604020202020204" pitchFamily="34" charset="0"/>
              <a:buChar char="•"/>
            </a:pPr>
            <a:r>
              <a:rPr lang="en-US" sz="2400">
                <a:solidFill>
                  <a:schemeClr val="accent6">
                    <a:lumMod val="50000"/>
                  </a:schemeClr>
                </a:solidFill>
                <a:latin typeface="Century Gothic" panose="020B0502020202020204" pitchFamily="34" charset="0"/>
              </a:rPr>
              <a:t>GIS, APP &amp; website development</a:t>
            </a:r>
          </a:p>
          <a:p>
            <a:pPr marL="571500" lvl="0" indent="-571500">
              <a:spcBef>
                <a:spcPct val="20000"/>
              </a:spcBef>
              <a:buFont typeface="Arial" panose="020B0604020202020204" pitchFamily="34" charset="0"/>
              <a:buChar char="•"/>
            </a:pPr>
            <a:r>
              <a:rPr lang="en-US" sz="2400">
                <a:solidFill>
                  <a:schemeClr val="accent6">
                    <a:lumMod val="50000"/>
                  </a:schemeClr>
                </a:solidFill>
                <a:latin typeface="Century Gothic" panose="020B0502020202020204" pitchFamily="34" charset="0"/>
              </a:rPr>
              <a:t>WC Communications</a:t>
            </a:r>
          </a:p>
          <a:p>
            <a:pPr marL="571500" lvl="0" indent="-571500">
              <a:spcBef>
                <a:spcPct val="20000"/>
              </a:spcBef>
              <a:buFont typeface="Arial" panose="020B0604020202020204" pitchFamily="34" charset="0"/>
              <a:buChar char="•"/>
            </a:pPr>
            <a:r>
              <a:rPr lang="en-US" sz="2400">
                <a:solidFill>
                  <a:schemeClr val="accent6">
                    <a:lumMod val="50000"/>
                  </a:schemeClr>
                </a:solidFill>
                <a:latin typeface="Century Gothic" panose="020B0502020202020204" pitchFamily="34" charset="0"/>
              </a:rPr>
              <a:t>WC Office of County Manager</a:t>
            </a:r>
          </a:p>
        </p:txBody>
      </p:sp>
    </p:spTree>
    <p:extLst>
      <p:ext uri="{BB962C8B-B14F-4D97-AF65-F5344CB8AC3E}">
        <p14:creationId xmlns:p14="http://schemas.microsoft.com/office/powerpoint/2010/main" val="32761523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12191999" cy="6858000"/>
          </a:xfrm>
          <a:prstGeom prst="rect">
            <a:avLst/>
          </a:prstGeom>
        </p:spPr>
      </p:pic>
      <p:sp>
        <p:nvSpPr>
          <p:cNvPr id="6" name="TextBox 5"/>
          <p:cNvSpPr txBox="1"/>
          <p:nvPr/>
        </p:nvSpPr>
        <p:spPr>
          <a:xfrm>
            <a:off x="791737" y="367992"/>
            <a:ext cx="10348331" cy="4253472"/>
          </a:xfrm>
          <a:prstGeom prst="rect">
            <a:avLst/>
          </a:prstGeom>
          <a:noFill/>
        </p:spPr>
        <p:txBody>
          <a:bodyPr wrap="square" rtlCol="0">
            <a:spAutoFit/>
          </a:bodyPr>
          <a:lstStyle/>
          <a:p>
            <a:pPr lvl="0">
              <a:spcBef>
                <a:spcPct val="20000"/>
              </a:spcBef>
            </a:pPr>
            <a:r>
              <a:rPr lang="en-US" sz="4000" b="1" dirty="0">
                <a:solidFill>
                  <a:schemeClr val="accent6">
                    <a:lumMod val="50000"/>
                  </a:schemeClr>
                </a:solidFill>
                <a:latin typeface="Century Gothic" panose="020B0502020202020204" pitchFamily="34" charset="0"/>
              </a:rPr>
              <a:t>WITH A LITTLE HELP FROM…</a:t>
            </a:r>
          </a:p>
          <a:p>
            <a:pPr marL="571500" lvl="0" indent="-571500">
              <a:spcBef>
                <a:spcPct val="20000"/>
              </a:spcBef>
              <a:buFont typeface="Arial" panose="020B0604020202020204" pitchFamily="34" charset="0"/>
              <a:buChar char="•"/>
            </a:pPr>
            <a:r>
              <a:rPr lang="en-US" sz="2400" dirty="0">
                <a:solidFill>
                  <a:schemeClr val="accent6">
                    <a:lumMod val="50000"/>
                  </a:schemeClr>
                </a:solidFill>
                <a:latin typeface="Century Gothic" panose="020B0502020202020204" pitchFamily="34" charset="0"/>
              </a:rPr>
              <a:t>City of Reno	</a:t>
            </a:r>
          </a:p>
          <a:p>
            <a:pPr marL="571500" lvl="0" indent="-571500">
              <a:spcBef>
                <a:spcPct val="20000"/>
              </a:spcBef>
              <a:buFont typeface="Arial" panose="020B0604020202020204" pitchFamily="34" charset="0"/>
              <a:buChar char="•"/>
            </a:pPr>
            <a:r>
              <a:rPr lang="en-US" sz="2400" dirty="0">
                <a:solidFill>
                  <a:schemeClr val="accent6">
                    <a:lumMod val="50000"/>
                  </a:schemeClr>
                </a:solidFill>
                <a:latin typeface="Century Gothic" panose="020B0502020202020204" pitchFamily="34" charset="0"/>
              </a:rPr>
              <a:t>City of Sparks</a:t>
            </a:r>
          </a:p>
          <a:p>
            <a:pPr marL="571500" lvl="0" indent="-571500">
              <a:spcBef>
                <a:spcPct val="20000"/>
              </a:spcBef>
              <a:buFont typeface="Arial" panose="020B0604020202020204" pitchFamily="34" charset="0"/>
              <a:buChar char="•"/>
            </a:pPr>
            <a:r>
              <a:rPr lang="en-US" sz="2400" dirty="0">
                <a:solidFill>
                  <a:schemeClr val="accent6">
                    <a:lumMod val="50000"/>
                  </a:schemeClr>
                </a:solidFill>
                <a:latin typeface="Century Gothic" panose="020B0502020202020204" pitchFamily="34" charset="0"/>
              </a:rPr>
              <a:t>Pyramid Lake Paiute Tribe</a:t>
            </a:r>
          </a:p>
          <a:p>
            <a:pPr marL="571500" indent="-571500">
              <a:spcBef>
                <a:spcPct val="20000"/>
              </a:spcBef>
              <a:buFont typeface="Arial" panose="020B0604020202020204" pitchFamily="34" charset="0"/>
              <a:buChar char="•"/>
            </a:pPr>
            <a:r>
              <a:rPr lang="en-US" sz="2400" dirty="0">
                <a:solidFill>
                  <a:schemeClr val="accent6">
                    <a:lumMod val="50000"/>
                  </a:schemeClr>
                </a:solidFill>
                <a:latin typeface="Century Gothic" panose="020B0502020202020204" pitchFamily="34" charset="0"/>
              </a:rPr>
              <a:t>Reno-Sparks Indian Colony</a:t>
            </a:r>
          </a:p>
          <a:p>
            <a:pPr marL="571500" indent="-571500">
              <a:spcBef>
                <a:spcPct val="20000"/>
              </a:spcBef>
              <a:buFont typeface="Arial" panose="020B0604020202020204" pitchFamily="34" charset="0"/>
              <a:buChar char="•"/>
            </a:pPr>
            <a:r>
              <a:rPr lang="en-US" sz="2400" dirty="0">
                <a:solidFill>
                  <a:schemeClr val="accent6">
                    <a:lumMod val="50000"/>
                  </a:schemeClr>
                </a:solidFill>
                <a:latin typeface="Century Gothic" panose="020B0502020202020204" pitchFamily="34" charset="0"/>
              </a:rPr>
              <a:t>Washoe Tribe of Nevada and California</a:t>
            </a:r>
          </a:p>
          <a:p>
            <a:pPr marL="571500" indent="-571500">
              <a:spcBef>
                <a:spcPct val="20000"/>
              </a:spcBef>
              <a:buFont typeface="Arial" panose="020B0604020202020204" pitchFamily="34" charset="0"/>
              <a:buChar char="•"/>
            </a:pPr>
            <a:r>
              <a:rPr lang="en-US" sz="2400" dirty="0">
                <a:solidFill>
                  <a:schemeClr val="accent6">
                    <a:lumMod val="50000"/>
                  </a:schemeClr>
                </a:solidFill>
                <a:latin typeface="Century Gothic" panose="020B0502020202020204" pitchFamily="34" charset="0"/>
              </a:rPr>
              <a:t>Gerlach General Improvement District</a:t>
            </a:r>
          </a:p>
          <a:p>
            <a:pPr marL="571500" indent="-571500">
              <a:spcBef>
                <a:spcPct val="20000"/>
              </a:spcBef>
              <a:buFont typeface="Arial" panose="020B0604020202020204" pitchFamily="34" charset="0"/>
              <a:buChar char="•"/>
            </a:pPr>
            <a:r>
              <a:rPr lang="en-US" sz="2400" dirty="0">
                <a:solidFill>
                  <a:schemeClr val="accent6">
                    <a:lumMod val="50000"/>
                  </a:schemeClr>
                </a:solidFill>
                <a:latin typeface="Century Gothic" panose="020B0502020202020204" pitchFamily="34" charset="0"/>
              </a:rPr>
              <a:t>One Truckee River</a:t>
            </a:r>
          </a:p>
          <a:p>
            <a:pPr marL="571500" indent="-571500">
              <a:spcBef>
                <a:spcPct val="20000"/>
              </a:spcBef>
              <a:buFont typeface="Arial" panose="020B0604020202020204" pitchFamily="34" charset="0"/>
              <a:buChar char="•"/>
            </a:pPr>
            <a:r>
              <a:rPr lang="en-US" sz="2400" dirty="0">
                <a:solidFill>
                  <a:schemeClr val="accent6">
                    <a:lumMod val="50000"/>
                  </a:schemeClr>
                </a:solidFill>
                <a:latin typeface="Century Gothic" panose="020B0502020202020204" pitchFamily="34" charset="0"/>
              </a:rPr>
              <a:t>Nevada Museum of Art</a:t>
            </a:r>
          </a:p>
        </p:txBody>
      </p:sp>
    </p:spTree>
    <p:extLst>
      <p:ext uri="{BB962C8B-B14F-4D97-AF65-F5344CB8AC3E}">
        <p14:creationId xmlns:p14="http://schemas.microsoft.com/office/powerpoint/2010/main" val="41266140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635"/>
            <a:ext cx="12192000" cy="685800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817"/>
            <a:ext cx="12191999" cy="6858000"/>
          </a:xfrm>
          <a:prstGeom prst="rect">
            <a:avLst/>
          </a:prstGeom>
        </p:spPr>
      </p:pic>
      <p:sp>
        <p:nvSpPr>
          <p:cNvPr id="6" name="TextBox 5"/>
          <p:cNvSpPr txBox="1"/>
          <p:nvPr/>
        </p:nvSpPr>
        <p:spPr>
          <a:xfrm>
            <a:off x="597184" y="367992"/>
            <a:ext cx="10348331" cy="4087273"/>
          </a:xfrm>
          <a:prstGeom prst="rect">
            <a:avLst/>
          </a:prstGeom>
          <a:noFill/>
        </p:spPr>
        <p:txBody>
          <a:bodyPr wrap="square" rtlCol="0">
            <a:spAutoFit/>
          </a:bodyPr>
          <a:lstStyle/>
          <a:p>
            <a:pPr lvl="0">
              <a:spcBef>
                <a:spcPct val="20000"/>
              </a:spcBef>
            </a:pPr>
            <a:r>
              <a:rPr lang="en-US" sz="4000" b="1" dirty="0">
                <a:solidFill>
                  <a:schemeClr val="accent6">
                    <a:lumMod val="50000"/>
                  </a:schemeClr>
                </a:solidFill>
                <a:latin typeface="Century Gothic" panose="020B0502020202020204" pitchFamily="34" charset="0"/>
              </a:rPr>
              <a:t>PROJECT COMPONENTS</a:t>
            </a:r>
            <a:endParaRPr lang="en-US" sz="2400" dirty="0">
              <a:solidFill>
                <a:schemeClr val="accent6">
                  <a:lumMod val="50000"/>
                </a:schemeClr>
              </a:solidFill>
              <a:latin typeface="Century Gothic" panose="020B0502020202020204" pitchFamily="34" charset="0"/>
            </a:endParaRPr>
          </a:p>
          <a:p>
            <a:pPr marL="571500" lvl="0" indent="-571500">
              <a:spcBef>
                <a:spcPct val="20000"/>
              </a:spcBef>
              <a:buFont typeface="Arial" panose="020B0604020202020204" pitchFamily="34" charset="0"/>
              <a:buChar char="•"/>
            </a:pPr>
            <a:r>
              <a:rPr lang="en-US" sz="2800" dirty="0">
                <a:solidFill>
                  <a:schemeClr val="accent6">
                    <a:lumMod val="50000"/>
                  </a:schemeClr>
                </a:solidFill>
                <a:latin typeface="Century Gothic" panose="020B0502020202020204" pitchFamily="34" charset="0"/>
              </a:rPr>
              <a:t>Create new Public Art – two trailheads</a:t>
            </a:r>
          </a:p>
          <a:p>
            <a:pPr marL="1028700" lvl="1" indent="-571500">
              <a:spcBef>
                <a:spcPct val="20000"/>
              </a:spcBef>
              <a:buFont typeface="Arial" panose="020B0604020202020204" pitchFamily="34" charset="0"/>
              <a:buChar char="•"/>
            </a:pPr>
            <a:r>
              <a:rPr lang="en-US" sz="2800" dirty="0">
                <a:solidFill>
                  <a:schemeClr val="accent6">
                    <a:lumMod val="50000"/>
                  </a:schemeClr>
                </a:solidFill>
                <a:latin typeface="Century Gothic" panose="020B0502020202020204" pitchFamily="34" charset="0"/>
              </a:rPr>
              <a:t>Crystal Peak Park &amp; Gerlach Area – Phase 2</a:t>
            </a:r>
          </a:p>
          <a:p>
            <a:pPr marL="571500" lvl="0" indent="-571500">
              <a:spcBef>
                <a:spcPct val="20000"/>
              </a:spcBef>
              <a:buFont typeface="Arial" panose="020B0604020202020204" pitchFamily="34" charset="0"/>
              <a:buChar char="•"/>
            </a:pPr>
            <a:r>
              <a:rPr lang="en-US" sz="2800" dirty="0">
                <a:solidFill>
                  <a:schemeClr val="accent6">
                    <a:lumMod val="50000"/>
                  </a:schemeClr>
                </a:solidFill>
                <a:latin typeface="Century Gothic" panose="020B0502020202020204" pitchFamily="34" charset="0"/>
              </a:rPr>
              <a:t>Identify existing sites along the route</a:t>
            </a:r>
          </a:p>
          <a:p>
            <a:pPr marL="571500" lvl="0" indent="-571500">
              <a:spcBef>
                <a:spcPct val="20000"/>
              </a:spcBef>
              <a:buFont typeface="Arial" panose="020B0604020202020204" pitchFamily="34" charset="0"/>
              <a:buChar char="•"/>
            </a:pPr>
            <a:r>
              <a:rPr lang="en-US" sz="2800" dirty="0">
                <a:solidFill>
                  <a:schemeClr val="accent6">
                    <a:lumMod val="50000"/>
                  </a:schemeClr>
                </a:solidFill>
                <a:latin typeface="Century Gothic" panose="020B0502020202020204" pitchFamily="34" charset="0"/>
              </a:rPr>
              <a:t>Community Engagement (Story Circles &amp; Engagement)</a:t>
            </a:r>
          </a:p>
          <a:p>
            <a:pPr marL="571500" indent="-571500">
              <a:spcBef>
                <a:spcPct val="20000"/>
              </a:spcBef>
              <a:buFont typeface="Arial" panose="020B0604020202020204" pitchFamily="34" charset="0"/>
              <a:buChar char="•"/>
            </a:pPr>
            <a:r>
              <a:rPr lang="en-US" sz="2800" dirty="0">
                <a:solidFill>
                  <a:schemeClr val="accent6">
                    <a:lumMod val="50000"/>
                  </a:schemeClr>
                </a:solidFill>
                <a:latin typeface="Century Gothic" panose="020B0502020202020204" pitchFamily="34" charset="0"/>
              </a:rPr>
              <a:t>Washoe ArTrail APP, Website/Online Story Map</a:t>
            </a:r>
          </a:p>
          <a:p>
            <a:pPr marL="571500" indent="-571500">
              <a:spcBef>
                <a:spcPct val="20000"/>
              </a:spcBef>
              <a:buFont typeface="Arial" panose="020B0604020202020204" pitchFamily="34" charset="0"/>
              <a:buChar char="•"/>
            </a:pPr>
            <a:r>
              <a:rPr lang="en-US" sz="2800" dirty="0">
                <a:solidFill>
                  <a:schemeClr val="accent6">
                    <a:lumMod val="50000"/>
                  </a:schemeClr>
                </a:solidFill>
                <a:latin typeface="Century Gothic" panose="020B0502020202020204" pitchFamily="34" charset="0"/>
              </a:rPr>
              <a:t>Interpretive Signage</a:t>
            </a:r>
          </a:p>
          <a:p>
            <a:endParaRPr lang="en-US" dirty="0"/>
          </a:p>
        </p:txBody>
      </p:sp>
    </p:spTree>
    <p:extLst>
      <p:ext uri="{BB962C8B-B14F-4D97-AF65-F5344CB8AC3E}">
        <p14:creationId xmlns:p14="http://schemas.microsoft.com/office/powerpoint/2010/main" val="9055035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182A40-DAA1-0945-BB37-9B65E070D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7FA2E4B-894A-8F42-8EA9-D023AD6D5A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Rectangle 3">
            <a:extLst>
              <a:ext uri="{FF2B5EF4-FFF2-40B4-BE49-F238E27FC236}">
                <a16:creationId xmlns:a16="http://schemas.microsoft.com/office/drawing/2014/main" id="{0F3DFF30-81B4-C240-89AD-AE127AE94DF8}"/>
              </a:ext>
            </a:extLst>
          </p:cNvPr>
          <p:cNvSpPr/>
          <p:nvPr/>
        </p:nvSpPr>
        <p:spPr>
          <a:xfrm>
            <a:off x="7772123" y="991784"/>
            <a:ext cx="3114261" cy="4293483"/>
          </a:xfrm>
          <a:prstGeom prst="rect">
            <a:avLst/>
          </a:prstGeom>
        </p:spPr>
        <p:txBody>
          <a:bodyPr wrap="square">
            <a:spAutoFit/>
          </a:bodyPr>
          <a:lstStyle/>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Crystal Peak Portal*</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Steamboat Ditch Airmail Arrow</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Dickerson Road Artists</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Oxbow Nature Study Area *</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Bicentennial Park*</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BELIEVE</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Virginia Street Bridge</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Rock Park*</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Lockwood Trailhead*</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Pyramid Lake Museum</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Winnemucca Lake View</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Historic Water Tank*</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Western Mural -Friends of Black Rock</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Black Rock Station</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Black Rock Portal **</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Tufa’s of Pyramid Lake -Popcorn Rock</a:t>
            </a:r>
          </a:p>
          <a:p>
            <a:pPr fontAlgn="base">
              <a:lnSpc>
                <a:spcPct val="100000"/>
              </a:lnSpc>
              <a:spcBef>
                <a:spcPts val="0"/>
              </a:spcBef>
              <a:spcAft>
                <a:spcPts val="300"/>
              </a:spcAft>
            </a:pPr>
            <a:r>
              <a:rPr lang="en-US" sz="1200" err="1">
                <a:solidFill>
                  <a:schemeClr val="accent6">
                    <a:lumMod val="50000"/>
                  </a:schemeClr>
                </a:solidFill>
                <a:latin typeface="Century Gothic" panose="020B0502020202020204" pitchFamily="34" charset="0"/>
              </a:rPr>
              <a:t>Panunadu</a:t>
            </a:r>
            <a:r>
              <a:rPr lang="en-US" sz="1200">
                <a:solidFill>
                  <a:schemeClr val="accent6">
                    <a:lumMod val="50000"/>
                  </a:schemeClr>
                </a:solidFill>
                <a:latin typeface="Century Gothic" panose="020B0502020202020204" pitchFamily="34" charset="0"/>
              </a:rPr>
              <a:t> Overlook</a:t>
            </a:r>
          </a:p>
          <a:p>
            <a:pPr fontAlgn="base">
              <a:lnSpc>
                <a:spcPct val="100000"/>
              </a:lnSpc>
              <a:spcBef>
                <a:spcPts val="0"/>
              </a:spcBef>
              <a:spcAft>
                <a:spcPts val="300"/>
              </a:spcAft>
            </a:pPr>
            <a:r>
              <a:rPr lang="en-US" sz="1200">
                <a:solidFill>
                  <a:schemeClr val="accent6">
                    <a:lumMod val="50000"/>
                  </a:schemeClr>
                </a:solidFill>
                <a:latin typeface="Century Gothic" panose="020B0502020202020204" pitchFamily="34" charset="0"/>
              </a:rPr>
              <a:t>Lazy 5 Regional Park*</a:t>
            </a:r>
          </a:p>
          <a:p>
            <a:pPr fontAlgn="base">
              <a:lnSpc>
                <a:spcPct val="100000"/>
              </a:lnSpc>
              <a:spcBef>
                <a:spcPts val="0"/>
              </a:spcBef>
              <a:spcAft>
                <a:spcPts val="300"/>
              </a:spcAft>
            </a:pPr>
            <a:r>
              <a:rPr lang="en-US" sz="1200" err="1">
                <a:solidFill>
                  <a:schemeClr val="accent6">
                    <a:lumMod val="50000"/>
                  </a:schemeClr>
                </a:solidFill>
                <a:latin typeface="Century Gothic" panose="020B0502020202020204" pitchFamily="34" charset="0"/>
              </a:rPr>
              <a:t>Wedekind</a:t>
            </a:r>
            <a:r>
              <a:rPr lang="en-US" sz="1200">
                <a:solidFill>
                  <a:schemeClr val="accent6">
                    <a:lumMod val="50000"/>
                  </a:schemeClr>
                </a:solidFill>
                <a:latin typeface="Century Gothic" panose="020B0502020202020204" pitchFamily="34" charset="0"/>
              </a:rPr>
              <a:t> Regional Park*</a:t>
            </a:r>
          </a:p>
        </p:txBody>
      </p:sp>
      <p:pic>
        <p:nvPicPr>
          <p:cNvPr id="8" name="Picture 7">
            <a:extLst>
              <a:ext uri="{FF2B5EF4-FFF2-40B4-BE49-F238E27FC236}">
                <a16:creationId xmlns:a16="http://schemas.microsoft.com/office/drawing/2014/main" id="{1481662B-4BC8-42FA-B024-DC18CBDB42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3079" y="0"/>
            <a:ext cx="4437529" cy="6858000"/>
          </a:xfrm>
          <a:prstGeom prst="rect">
            <a:avLst/>
          </a:prstGeom>
        </p:spPr>
      </p:pic>
    </p:spTree>
    <p:extLst>
      <p:ext uri="{BB962C8B-B14F-4D97-AF65-F5344CB8AC3E}">
        <p14:creationId xmlns:p14="http://schemas.microsoft.com/office/powerpoint/2010/main" val="605342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DEC550C71CAE40912F0B948EAD3AB8" ma:contentTypeVersion="12" ma:contentTypeDescription="Create a new document." ma:contentTypeScope="" ma:versionID="c71ec6686ebac3aba36aa83d78332302">
  <xsd:schema xmlns:xsd="http://www.w3.org/2001/XMLSchema" xmlns:xs="http://www.w3.org/2001/XMLSchema" xmlns:p="http://schemas.microsoft.com/office/2006/metadata/properties" xmlns:ns2="e93f2e64-45df-44c9-9219-b68e60e71b9a" xmlns:ns3="4d5fb9ff-f347-4570-abd3-f92f5f65d108" targetNamespace="http://schemas.microsoft.com/office/2006/metadata/properties" ma:root="true" ma:fieldsID="e6130d6856672c0d5cafd7f75225b8ee" ns2:_="" ns3:_="">
    <xsd:import namespace="e93f2e64-45df-44c9-9219-b68e60e71b9a"/>
    <xsd:import namespace="4d5fb9ff-f347-4570-abd3-f92f5f65d10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3f2e64-45df-44c9-9219-b68e60e71b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5fb9ff-f347-4570-abd3-f92f5f65d10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3DCD1-D00B-425B-B334-F89B84D0C499}">
  <ds:schemaRefs>
    <ds:schemaRef ds:uri="http://schemas.microsoft.com/sharepoint/v3/contenttype/forms"/>
  </ds:schemaRefs>
</ds:datastoreItem>
</file>

<file path=customXml/itemProps2.xml><?xml version="1.0" encoding="utf-8"?>
<ds:datastoreItem xmlns:ds="http://schemas.openxmlformats.org/officeDocument/2006/customXml" ds:itemID="{A57DADD9-7209-4BBF-8F44-3C817FDD0D93}">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B9480CE4-0100-47B4-AA3E-8F00C90FD4C0}"/>
</file>

<file path=docProps/app.xml><?xml version="1.0" encoding="utf-8"?>
<Properties xmlns="http://schemas.openxmlformats.org/officeDocument/2006/extended-properties" xmlns:vt="http://schemas.openxmlformats.org/officeDocument/2006/docPropsVTypes">
  <TotalTime>247</TotalTime>
  <Words>2452</Words>
  <Application>Microsoft Office PowerPoint</Application>
  <PresentationFormat>Widescreen</PresentationFormat>
  <Paragraphs>332</Paragraphs>
  <Slides>30</Slides>
  <Notes>30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Century Gothic</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Washoe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Andreasen, Joshua</dc:creator>
  <cp:lastModifiedBy>Ramos, Candee</cp:lastModifiedBy>
  <cp:revision>7</cp:revision>
  <cp:lastPrinted>2020-03-04T17:17:56Z</cp:lastPrinted>
  <dcterms:created xsi:type="dcterms:W3CDTF">2019-05-23T17:12:22Z</dcterms:created>
  <dcterms:modified xsi:type="dcterms:W3CDTF">2021-12-13T20:23:13Z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0x010100C6DEC550C71CAE40912F0B948EAD3AB8</vt:lpwstr>
  </property>
</Properties>
</file>