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9" r:id="rId5"/>
    <p:sldId id="260" r:id="rId6"/>
    <p:sldId id="261" r:id="rId7"/>
    <p:sldId id="262" r:id="rId8"/>
    <p:sldId id="264" r:id="rId9"/>
    <p:sldId id="265" r:id="rId10"/>
    <p:sldId id="270" r:id="rId11"/>
    <p:sldId id="271" r:id="rId12"/>
    <p:sldId id="266" r:id="rId13"/>
    <p:sldId id="267" r:id="rId14"/>
    <p:sldId id="268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976" autoAdjust="0"/>
  </p:normalViewPr>
  <p:slideViewPr>
    <p:cSldViewPr snapToGrid="0">
      <p:cViewPr varScale="1">
        <p:scale>
          <a:sx n="89" d="100"/>
          <a:sy n="89" d="100"/>
        </p:scale>
        <p:origin x="14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51BD6-D3F9-40B8-8DF8-7784D017BC3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D50B0-E135-4500-9A3D-7A2C419C4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Been working as a planner for about 10 </a:t>
            </a:r>
            <a:r>
              <a:rPr lang="en-US" dirty="0" err="1"/>
              <a:t>yrs</a:t>
            </a:r>
            <a:endParaRPr lang="en-US" dirty="0"/>
          </a:p>
          <a:p>
            <a:r>
              <a:rPr lang="en-US" dirty="0"/>
              <a:t>At TRPA for just 1.5</a:t>
            </a:r>
          </a:p>
          <a:p>
            <a:r>
              <a:rPr lang="en-US" dirty="0"/>
              <a:t>Focus on the Agency’s work on the code and regional plan</a:t>
            </a:r>
          </a:p>
          <a:p>
            <a:r>
              <a:rPr lang="en-US" dirty="0"/>
              <a:t>Generalist</a:t>
            </a:r>
          </a:p>
          <a:p>
            <a:r>
              <a:rPr lang="en-US" dirty="0"/>
              <a:t>Know a little about a lot. But can’t claim to know a lot about anything.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50B0-E135-4500-9A3D-7A2C419C4C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91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Region almost built out</a:t>
            </a:r>
          </a:p>
          <a:p>
            <a:r>
              <a:rPr lang="en-US" dirty="0"/>
              <a:t>We know how much development potential is left</a:t>
            </a:r>
          </a:p>
          <a:p>
            <a:r>
              <a:rPr lang="en-US" dirty="0"/>
              <a:t>We set mitigation measures to ensure that remaining development potential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50B0-E135-4500-9A3D-7A2C419C4C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8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Plans are reviewed by TRPA for conformance with the regional plan but they are really meant to be owned by the local jurisdiction</a:t>
            </a:r>
          </a:p>
          <a:p>
            <a:r>
              <a:rPr lang="en-US" dirty="0"/>
              <a:t>This is why some of you have heard me say that Washoe County is driving the adoption process or amendment process and TRPA is reviewing</a:t>
            </a:r>
          </a:p>
          <a:p>
            <a:r>
              <a:rPr lang="en-US" dirty="0"/>
              <a:t>The ultimate goal is that the local government will take up implementation of their area plan through a permitting MOU</a:t>
            </a:r>
          </a:p>
          <a:p>
            <a:endParaRPr lang="en-US" dirty="0"/>
          </a:p>
          <a:p>
            <a:r>
              <a:rPr lang="en-US" dirty="0"/>
              <a:t>This is not TRPA giving up its responsibility to manage land use planning in the basin</a:t>
            </a:r>
          </a:p>
          <a:p>
            <a:r>
              <a:rPr lang="en-US" dirty="0"/>
              <a:t>Rather with the resources we have from the states and the complex regional and local issues we’re facing</a:t>
            </a:r>
          </a:p>
          <a:p>
            <a:r>
              <a:rPr lang="en-US" dirty="0"/>
              <a:t>It is more effective to strengthen our partnership with local jurisdictions and allow more autonomy in local planning (within the bounds of the regional plan) while focusing TRPA’s resources on regional issues </a:t>
            </a:r>
          </a:p>
          <a:p>
            <a:r>
              <a:rPr lang="en-US" dirty="0"/>
              <a:t>Tool for expediting threshold attainment</a:t>
            </a:r>
          </a:p>
          <a:p>
            <a:r>
              <a:rPr lang="en-US" dirty="0"/>
              <a:t>Projects still subject to appeal and large projects still subject to TRPA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50B0-E135-4500-9A3D-7A2C419C4C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talk about importance of updating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50B0-E135-4500-9A3D-7A2C419C4C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42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50B0-E135-4500-9A3D-7A2C419C4C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58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plans are not meant to be static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50B0-E135-4500-9A3D-7A2C419C4C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30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RPIC is Governing Committee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50B0-E135-4500-9A3D-7A2C419C4C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5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Tentative schedule</a:t>
            </a:r>
          </a:p>
          <a:p>
            <a:r>
              <a:rPr lang="en-US" dirty="0"/>
              <a:t>Subject to change based on BCC direction or direction from TRPA leadership or governing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50B0-E135-4500-9A3D-7A2C419C4C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05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Current Conditions</a:t>
            </a:r>
            <a:r>
              <a:rPr lang="en-US" sz="1200" dirty="0"/>
              <a:t> – Describes existing environmental conditions, existing development, modes of transportation and service levels, public facilities and their service areas and capacities, and current implementation activities.</a:t>
            </a:r>
          </a:p>
          <a:p>
            <a:r>
              <a:rPr lang="en-US" sz="1200" b="1" dirty="0"/>
              <a:t>Conservation</a:t>
            </a:r>
            <a:r>
              <a:rPr lang="en-US" sz="1200" dirty="0"/>
              <a:t> – Addresses water, air, land, cultural, scenic, and other natural resources, as well as attainment of thresholds required by the bi-state compact.</a:t>
            </a:r>
          </a:p>
          <a:p>
            <a:r>
              <a:rPr lang="en-US" sz="1200" b="1" dirty="0"/>
              <a:t>Land Use</a:t>
            </a:r>
            <a:r>
              <a:rPr lang="en-US" sz="1200" dirty="0"/>
              <a:t> – Includes development constraints, and the types and amounts of different land uses, including physical development standards.</a:t>
            </a:r>
          </a:p>
          <a:p>
            <a:r>
              <a:rPr lang="en-US" sz="1200" b="1" dirty="0"/>
              <a:t>Transportation</a:t>
            </a:r>
            <a:r>
              <a:rPr lang="en-US" sz="1200" dirty="0"/>
              <a:t> – Identifies the different modes of transportation used in the plan area, the levels of service, and planned changes in facilities and services. </a:t>
            </a:r>
          </a:p>
          <a:p>
            <a:r>
              <a:rPr lang="en-US" sz="1200" b="1" dirty="0"/>
              <a:t>Recreation</a:t>
            </a:r>
            <a:r>
              <a:rPr lang="en-US" sz="1200" dirty="0"/>
              <a:t> – Identifies existing and planned parks, trails and other recreational amenities.</a:t>
            </a:r>
          </a:p>
          <a:p>
            <a:r>
              <a:rPr lang="en-US" sz="1200" b="1" dirty="0"/>
              <a:t>Public Services and Facilities</a:t>
            </a:r>
            <a:r>
              <a:rPr lang="en-US" sz="1200" dirty="0"/>
              <a:t> –Addresses the provision of water, sanitary sewer, fire and police protection, telecommunications, and similar public services. Must be consistent with the land use element.</a:t>
            </a:r>
          </a:p>
          <a:p>
            <a:r>
              <a:rPr lang="en-US" sz="1200" b="1" dirty="0"/>
              <a:t>Implementation</a:t>
            </a:r>
            <a:r>
              <a:rPr lang="en-US" sz="1200" dirty="0"/>
              <a:t> – Includes a link to implementing code, any applicable improvement programs (e.g., local government capital improvements program, the Environmental Improvement Program), and relevant operations and maintenance programs.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50B0-E135-4500-9A3D-7A2C419C4C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82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848-A305-3BD3-3DFA-FB3A81AA4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252EA-AF9A-50AA-52B0-48C429A8E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79D6F-8823-31DD-5953-F5994C1C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99C51-86A3-5115-20D1-41A409E2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A73E8-5600-FC87-2FF6-2A1C7425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7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C3E7-36C6-C790-CCDF-3A9E204EE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302C6C-EFDE-F69C-F8D6-D2113E63A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BD7E-A2F6-A55A-ACEE-2CBB5A00C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00B0A-FA73-818C-7E55-A6F5CF17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87E5E-7D78-C6CF-8B97-801E0DC8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9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39329B-BB62-F4EA-8D7B-899415B97B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F8D75-3D34-D3A5-FE60-13A7C5FC8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C1A65-C3ED-0857-6D7E-F99A55006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6D1D6-F48C-4AC2-C67C-ED86D5E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FE2A8-654D-C864-E882-7E6BB22D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8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3E60-C352-20A8-D565-4AD463BD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5D782-A87A-B30F-2EAA-E8CA5408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A240A-90FD-3DBE-9F1A-8C546D88D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B66F0-5A53-5829-2B65-91D89F9A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87FFB-4E6F-510D-B6B3-C86A91690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8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3F8B-12FB-0DD6-E012-66832EC8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AF94F-81D6-0B79-5979-2A3D1C452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B2ADF-C89F-1BFD-EE06-A06BEA14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5E57F-5796-1BA3-9FBA-AF667C20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2F0EC-926A-D9CE-1A60-0CDBAF0C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69D2F-1AF5-4476-59C5-924510BCC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F85BF-8825-49BD-AF73-74FD848E2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D480E-5EEF-3FD8-64A1-F04040F61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521C3-631B-54DF-D9C9-3EAB8A35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72441-563A-5273-1CF8-DA42714E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57358-A19E-95CC-8DB7-B95933D7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0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89DCE-B603-F386-0E82-510562D5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C65DC-7C40-011B-C7CE-EE34F33CA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166F-440C-7F50-B78B-6993A5C1F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09EB5-CAE4-5318-1B98-91B7387C1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82257-4CA9-1969-D0A6-F724DAD41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516178-472C-9AFF-9EE0-3DED060D2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A7842C-96D0-A40A-54F6-CB67387B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5175F5-7233-FA8E-C766-864DAC65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4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1180-5267-E839-27B8-E749F48D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4C426D-5666-F60B-61DC-60EE7200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4A731-4B56-376D-B74B-FCBE98EC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C1E2F-55EA-06C1-B98F-2FD90C66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7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3FD51A-B642-2313-2B0E-DEA08189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DB493-F808-49D0-C5C9-779DF562A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A99D7-4EEF-3CC5-9848-D6497743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5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EFB60-EAB7-15AC-AEB3-8D049FE5A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38F1F-E2F5-2E4E-04BE-0B7DD89C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DD9D8-EDF3-F446-1ED2-7FE7E208A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C2063-84B5-B70D-6646-27F74725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9FE6C-46D6-514B-A551-70A36386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0BD7F-1C19-269E-A8D0-91051001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8903-4D51-31F4-2636-9E5F3A0EE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38F68A-8C40-0CE1-7539-4AD471532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1E02D-09B0-98DA-B3B5-0A6071388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58026-59EB-1F87-7A18-6BD72D56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5B2D8-E56F-B701-4E0B-71F062373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B852C-3A17-04C0-FE80-B5151F13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3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EBB26F-FF96-6668-FF70-EE50DCBF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35AA4-1A2B-29AB-A54C-5C0F4AA81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26472-FB81-C66C-0565-BF1F36AA6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9E0AB-95DE-4EA4-9E88-6ACC85DDDA7F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5907-1B3E-ADE6-4946-90A50E2AD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A2BA-C417-F161-9452-E7D1B70AD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9248E-5E0A-43AB-9F6A-1699AD3C7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2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jstock@trpa.gov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stock@trpa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18AAC-B399-8CF4-530C-636F1A109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/>
              <a:t>AREA PLANNING </a:t>
            </a:r>
            <a:br>
              <a:rPr lang="en-US" sz="5400" dirty="0"/>
            </a:br>
            <a:r>
              <a:rPr lang="en-US" sz="5400" dirty="0"/>
              <a:t>in the Tahoe Region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6F12-1333-8B34-5A07-D7CF12163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593" y="4745736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An Informational Presentation </a:t>
            </a:r>
          </a:p>
          <a:p>
            <a:pPr algn="l"/>
            <a:r>
              <a:rPr lang="en-US" sz="2000" dirty="0"/>
              <a:t>to the Incline Village Citizen Advisory Committee</a:t>
            </a:r>
          </a:p>
          <a:p>
            <a:pPr algn="l"/>
            <a:r>
              <a:rPr lang="en-US" sz="2000" dirty="0"/>
              <a:t>January 3, 2023</a:t>
            </a:r>
          </a:p>
        </p:txBody>
      </p:sp>
      <p:pic>
        <p:nvPicPr>
          <p:cNvPr id="6" name="Picture 5" descr="A picture containing water, outdoor, nature, mountain&#10;&#10;Description automatically generated">
            <a:extLst>
              <a:ext uri="{FF2B5EF4-FFF2-40B4-BE49-F238E27FC236}">
                <a16:creationId xmlns:a16="http://schemas.microsoft.com/office/drawing/2014/main" id="{A7A3C060-8C4B-5C15-696F-90BE7367E0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1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3D24A-F88C-20E4-96C8-4B898CA1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AMENDMENT PROCESS</a:t>
            </a:r>
          </a:p>
        </p:txBody>
      </p:sp>
      <p:pic>
        <p:nvPicPr>
          <p:cNvPr id="5" name="Picture 4" descr="A rocky beach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AAA6D79-99EC-508F-646A-77DCFD345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" r="1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E2085-A2C7-FDED-CC29-4FC8ED39B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Area plan amendments amend the Regional Plan</a:t>
            </a:r>
          </a:p>
          <a:p>
            <a:r>
              <a:rPr lang="en-US" sz="1700" dirty="0"/>
              <a:t>To amend an area plan jurisdictions must:</a:t>
            </a:r>
          </a:p>
          <a:p>
            <a:pPr lvl="1"/>
            <a:r>
              <a:rPr lang="en-US" sz="1700" dirty="0"/>
              <a:t>Submit a notice of intent to TRPA</a:t>
            </a:r>
          </a:p>
          <a:p>
            <a:pPr lvl="1"/>
            <a:r>
              <a:rPr lang="en-US" sz="1700" dirty="0"/>
              <a:t>Consult with TRPA staff on Regional Plan conformance</a:t>
            </a:r>
          </a:p>
          <a:p>
            <a:pPr lvl="1"/>
            <a:r>
              <a:rPr lang="en-US" sz="1700" dirty="0"/>
              <a:t>Submit supporting materials including:</a:t>
            </a:r>
          </a:p>
          <a:p>
            <a:pPr lvl="2"/>
            <a:r>
              <a:rPr lang="en-US" sz="1700" dirty="0"/>
              <a:t>Proposed changes</a:t>
            </a:r>
          </a:p>
          <a:p>
            <a:pPr lvl="2"/>
            <a:r>
              <a:rPr lang="en-US" sz="1700" dirty="0"/>
              <a:t>Initial Environmental Checklist</a:t>
            </a:r>
          </a:p>
          <a:p>
            <a:pPr lvl="2"/>
            <a:r>
              <a:rPr lang="en-US" sz="1700" dirty="0"/>
              <a:t>Area Plan Conformance Checklist</a:t>
            </a:r>
          </a:p>
          <a:p>
            <a:pPr lvl="2"/>
            <a:r>
              <a:rPr lang="en-US" sz="1700" dirty="0"/>
              <a:t>Compliance Measures Analysis Table</a:t>
            </a:r>
          </a:p>
          <a:p>
            <a:pPr lvl="2"/>
            <a:r>
              <a:rPr lang="en-US" sz="1700" dirty="0"/>
              <a:t>Written Findings</a:t>
            </a:r>
          </a:p>
          <a:p>
            <a:pPr lvl="2"/>
            <a:r>
              <a:rPr lang="en-US" sz="1700" dirty="0"/>
              <a:t>Staff Summary</a:t>
            </a:r>
          </a:p>
          <a:p>
            <a:pPr lvl="1"/>
            <a:r>
              <a:rPr lang="en-US" sz="1700" dirty="0"/>
              <a:t>TRPA staff review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90696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3D24A-F88C-20E4-96C8-4B898CA1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AMENDMENT PROCESS CONT’D</a:t>
            </a:r>
          </a:p>
        </p:txBody>
      </p:sp>
      <p:pic>
        <p:nvPicPr>
          <p:cNvPr id="5" name="Picture 4" descr="A 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D91F1FD8-1C57-A3D6-F9A1-21924C86B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E2085-A2C7-FDED-CC29-4FC8ED39B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lvl="1"/>
            <a:r>
              <a:rPr lang="en-US" sz="2200" dirty="0"/>
              <a:t>Initiate local government adoption process</a:t>
            </a:r>
          </a:p>
          <a:p>
            <a:pPr lvl="1"/>
            <a:r>
              <a:rPr lang="en-US" sz="2200" dirty="0"/>
              <a:t>Provide informational presentation to RPIC before local adoption</a:t>
            </a:r>
          </a:p>
          <a:p>
            <a:pPr lvl="1"/>
            <a:r>
              <a:rPr lang="en-US" sz="2200" dirty="0"/>
              <a:t>Local adoption</a:t>
            </a:r>
          </a:p>
          <a:p>
            <a:pPr lvl="1"/>
            <a:r>
              <a:rPr lang="en-US" sz="2200" dirty="0"/>
              <a:t>Public hearing requesting Advisory Planning Commission recommendation</a:t>
            </a:r>
          </a:p>
          <a:p>
            <a:pPr lvl="1"/>
            <a:r>
              <a:rPr lang="en-US" sz="2200" dirty="0"/>
              <a:t>Public hearing requesting RPIC recommendation</a:t>
            </a:r>
          </a:p>
          <a:p>
            <a:pPr lvl="1"/>
            <a:r>
              <a:rPr lang="en-US" sz="2200" dirty="0"/>
              <a:t>Public hearing requesting Governing Board Adoption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1071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BF139-5D59-966D-AB33-F5DB25B1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755494" cy="5431536"/>
          </a:xfrm>
        </p:spPr>
        <p:txBody>
          <a:bodyPr>
            <a:normAutofit/>
          </a:bodyPr>
          <a:lstStyle/>
          <a:p>
            <a:r>
              <a:rPr lang="en-US" sz="4600" dirty="0"/>
              <a:t>EXAMPLE AMENDMENTS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167D8-71A8-C0D2-74CE-F065F8C5E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Douglas County:</a:t>
            </a:r>
          </a:p>
          <a:p>
            <a:pPr lvl="1"/>
            <a:r>
              <a:rPr lang="en-US" sz="2200" dirty="0"/>
              <a:t>An amendment to change religious assemblies from a special to an allowed use </a:t>
            </a:r>
          </a:p>
          <a:p>
            <a:pPr lvl="1"/>
            <a:r>
              <a:rPr lang="en-US" sz="2200" dirty="0"/>
              <a:t>Correcting an error in the original adopted plan</a:t>
            </a:r>
          </a:p>
          <a:p>
            <a:r>
              <a:rPr lang="en-US" sz="2200" dirty="0"/>
              <a:t>Placer County:</a:t>
            </a:r>
          </a:p>
          <a:p>
            <a:pPr lvl="1"/>
            <a:r>
              <a:rPr lang="en-US" sz="2200" dirty="0"/>
              <a:t>A comprehensive amendment supporting environmental redevelopment and affordable housing</a:t>
            </a:r>
          </a:p>
          <a:p>
            <a:pPr lvl="1"/>
            <a:r>
              <a:rPr lang="en-US" sz="2200" dirty="0"/>
              <a:t>Based on comprehensive evaluation of plan performance</a:t>
            </a:r>
          </a:p>
          <a:p>
            <a:r>
              <a:rPr lang="en-US" sz="2200" dirty="0"/>
              <a:t>Washoe County:</a:t>
            </a:r>
          </a:p>
          <a:p>
            <a:pPr lvl="1"/>
            <a:r>
              <a:rPr lang="en-US" sz="2200" dirty="0"/>
              <a:t>An amendment to allow condominiums in Incline Village Special Area-1 </a:t>
            </a:r>
          </a:p>
        </p:txBody>
      </p:sp>
    </p:spTree>
    <p:extLst>
      <p:ext uri="{BB962C8B-B14F-4D97-AF65-F5344CB8AC3E}">
        <p14:creationId xmlns:p14="http://schemas.microsoft.com/office/powerpoint/2010/main" val="819293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B621B-2B4B-5340-2DA9-9634A14B9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TENTATIVE SCHEDULE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F4D92-DAAD-5662-CAEF-7CD4AB636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January 17- </a:t>
            </a:r>
            <a:r>
              <a:rPr lang="en-US" sz="2200" dirty="0"/>
              <a:t>BCC Second Reading</a:t>
            </a:r>
          </a:p>
          <a:p>
            <a:pPr marL="0" indent="0">
              <a:buNone/>
            </a:pPr>
            <a:r>
              <a:rPr lang="en-US" sz="2200" b="1" dirty="0"/>
              <a:t>January 18- </a:t>
            </a:r>
            <a:r>
              <a:rPr lang="en-US" sz="2200" dirty="0"/>
              <a:t>Draft packet due to TRPA staff </a:t>
            </a:r>
          </a:p>
          <a:p>
            <a:pPr marL="0" indent="0">
              <a:buNone/>
            </a:pPr>
            <a:r>
              <a:rPr lang="en-US" sz="2200" b="1" dirty="0"/>
              <a:t>February 22- </a:t>
            </a:r>
            <a:r>
              <a:rPr lang="en-US" sz="2200" dirty="0"/>
              <a:t>Informational presentation to RPIC</a:t>
            </a:r>
          </a:p>
          <a:p>
            <a:pPr marL="0" indent="0">
              <a:buNone/>
            </a:pPr>
            <a:r>
              <a:rPr lang="en-US" sz="2200" b="1" dirty="0"/>
              <a:t>March 8- </a:t>
            </a:r>
            <a:r>
              <a:rPr lang="en-US" sz="2200" dirty="0"/>
              <a:t>APC Hearing</a:t>
            </a:r>
          </a:p>
          <a:p>
            <a:pPr marL="0" indent="0">
              <a:buNone/>
            </a:pPr>
            <a:r>
              <a:rPr lang="en-US" sz="2200" b="1" dirty="0"/>
              <a:t>March 22- </a:t>
            </a:r>
            <a:r>
              <a:rPr lang="en-US" sz="2200" dirty="0"/>
              <a:t>RPIC Hearing</a:t>
            </a:r>
          </a:p>
          <a:p>
            <a:pPr marL="0" indent="0">
              <a:buNone/>
            </a:pPr>
            <a:r>
              <a:rPr lang="en-US" sz="2200" b="1" dirty="0"/>
              <a:t>April 26- </a:t>
            </a:r>
            <a:r>
              <a:rPr lang="en-US" sz="2200" dirty="0"/>
              <a:t>Governing Board Hearing</a:t>
            </a:r>
          </a:p>
        </p:txBody>
      </p:sp>
    </p:spTree>
    <p:extLst>
      <p:ext uri="{BB962C8B-B14F-4D97-AF65-F5344CB8AC3E}">
        <p14:creationId xmlns:p14="http://schemas.microsoft.com/office/powerpoint/2010/main" val="372064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6F2F9-5D98-A18F-9D6A-1856E879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GETTING INVOLVED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4D32-265F-CA64-296C-E92B374D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TRPA staff and Governing Board members are engaged and listening to the community</a:t>
            </a:r>
          </a:p>
          <a:p>
            <a:r>
              <a:rPr lang="en-US" sz="2200" dirty="0"/>
              <a:t>You may submit comments to Jacob Stock (</a:t>
            </a:r>
            <a:r>
              <a:rPr lang="en-US" sz="2200" dirty="0">
                <a:hlinkClick r:id="rId2"/>
              </a:rPr>
              <a:t>jstock@trpa.gov</a:t>
            </a:r>
            <a:r>
              <a:rPr lang="en-US" sz="2200" dirty="0"/>
              <a:t>) up to </a:t>
            </a:r>
            <a:r>
              <a:rPr lang="en-US" sz="2200" u="sng" dirty="0"/>
              <a:t>one week </a:t>
            </a:r>
            <a:r>
              <a:rPr lang="en-US" sz="2200" dirty="0"/>
              <a:t>before a TRPA hearing for inclusion in the packet</a:t>
            </a:r>
          </a:p>
          <a:p>
            <a:r>
              <a:rPr lang="en-US" sz="2200" dirty="0"/>
              <a:t>All TRPA hearings are hybrid and include a public comment period</a:t>
            </a:r>
          </a:p>
        </p:txBody>
      </p:sp>
    </p:spTree>
    <p:extLst>
      <p:ext uri="{BB962C8B-B14F-4D97-AF65-F5344CB8AC3E}">
        <p14:creationId xmlns:p14="http://schemas.microsoft.com/office/powerpoint/2010/main" val="1792060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1379A-ACF8-2DC0-8A65-DE5FBEE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WHAT’S IN AN AREA PLAN?</a:t>
            </a:r>
          </a:p>
        </p:txBody>
      </p:sp>
      <p:pic>
        <p:nvPicPr>
          <p:cNvPr id="4" name="Content Placeholder 3" descr="2011092000559cr.TIF">
            <a:extLst>
              <a:ext uri="{FF2B5EF4-FFF2-40B4-BE49-F238E27FC236}">
                <a16:creationId xmlns:a16="http://schemas.microsoft.com/office/drawing/2014/main" id="{57A20157-A939-0E43-DB4A-4275571E2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7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C76DF-43F8-BFD3-D33A-2D46B15B2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/>
              <a:t>Current Conditions</a:t>
            </a:r>
          </a:p>
          <a:p>
            <a:r>
              <a:rPr lang="en-US" sz="2200" dirty="0"/>
              <a:t>Conservation &amp; Threshold Attainment</a:t>
            </a:r>
          </a:p>
          <a:p>
            <a:r>
              <a:rPr lang="en-US" sz="2200" dirty="0"/>
              <a:t>Land Use</a:t>
            </a:r>
          </a:p>
          <a:p>
            <a:r>
              <a:rPr lang="en-US" sz="2200" dirty="0"/>
              <a:t>Transportation</a:t>
            </a:r>
          </a:p>
          <a:p>
            <a:r>
              <a:rPr lang="en-US" sz="2200" dirty="0"/>
              <a:t>Recreation</a:t>
            </a:r>
          </a:p>
          <a:p>
            <a:r>
              <a:rPr lang="en-US" sz="2200" dirty="0"/>
              <a:t>Public Services &amp; Facilities</a:t>
            </a:r>
          </a:p>
          <a:p>
            <a:r>
              <a:rPr lang="en-US" sz="2200" dirty="0"/>
              <a:t>Implementation, Development Standards &amp; Design Guidelines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3356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7C5B5-C808-649B-AC3D-C1CCF16D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ABOUT 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347050-02AB-E482-7F2F-83998FAB4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r="12584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3867B-A9D4-34AF-C41E-8EC340480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Jacob Stock, AICP</a:t>
            </a:r>
          </a:p>
          <a:p>
            <a:pPr marL="0" indent="0">
              <a:buNone/>
            </a:pPr>
            <a:r>
              <a:rPr lang="en-US" sz="2200" dirty="0"/>
              <a:t>Senior Long-Range Planner</a:t>
            </a:r>
          </a:p>
          <a:p>
            <a:pPr marL="0" indent="0">
              <a:buNone/>
            </a:pPr>
            <a:r>
              <a:rPr lang="en-US" sz="2200" dirty="0">
                <a:hlinkClick r:id="rId4"/>
              </a:rPr>
              <a:t>jstock@trpa.gov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775-589-5221</a:t>
            </a:r>
          </a:p>
        </p:txBody>
      </p:sp>
    </p:spTree>
    <p:extLst>
      <p:ext uri="{BB962C8B-B14F-4D97-AF65-F5344CB8AC3E}">
        <p14:creationId xmlns:p14="http://schemas.microsoft.com/office/powerpoint/2010/main" val="221554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225AE-D781-AE69-77F0-0CF09A14C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IN THIS PRESENTATION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CCE9C-5A97-818D-6295-7A697CF9D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The Tahoe Planning Framework</a:t>
            </a:r>
          </a:p>
          <a:p>
            <a:r>
              <a:rPr lang="en-US" sz="2200"/>
              <a:t>What is the Regional Plan?</a:t>
            </a:r>
          </a:p>
          <a:p>
            <a:r>
              <a:rPr lang="en-US" sz="2200"/>
              <a:t>What are Area Plans?</a:t>
            </a:r>
          </a:p>
          <a:p>
            <a:r>
              <a:rPr lang="en-US" sz="2200"/>
              <a:t>Washoe County’s Area Plan</a:t>
            </a:r>
          </a:p>
          <a:p>
            <a:r>
              <a:rPr lang="en-US" sz="2200"/>
              <a:t>Amending an Area Plan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  <p:pic>
        <p:nvPicPr>
          <p:cNvPr id="5" name="Picture 4" descr="A body of water with trees and hills around it&#10;&#10;Description automatically generated with low confidence">
            <a:extLst>
              <a:ext uri="{FF2B5EF4-FFF2-40B4-BE49-F238E27FC236}">
                <a16:creationId xmlns:a16="http://schemas.microsoft.com/office/drawing/2014/main" id="{3F9D3C27-8989-528A-E25F-461717A0E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899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225AE-D781-AE69-77F0-0CF09A14C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03" y="229208"/>
            <a:ext cx="5717690" cy="1956841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THE TAHOE PLANNING FRAMEWORK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B54CBE-2FD8-DA2D-2E04-12E2390ED800}"/>
              </a:ext>
            </a:extLst>
          </p:cNvPr>
          <p:cNvSpPr/>
          <p:nvPr/>
        </p:nvSpPr>
        <p:spPr>
          <a:xfrm>
            <a:off x="386471" y="3272152"/>
            <a:ext cx="2282716" cy="311809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6,277 Nevada Flag Images, Stock Photos &amp; Vectors | Shutterstock">
            <a:extLst>
              <a:ext uri="{FF2B5EF4-FFF2-40B4-BE49-F238E27FC236}">
                <a16:creationId xmlns:a16="http://schemas.microsoft.com/office/drawing/2014/main" id="{06957A90-72F6-B7EC-44F3-C6CCED476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95923" y="3922715"/>
            <a:ext cx="1202979" cy="16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D2E2754-2E4B-B657-DADC-9AFC95E6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8" y="4001573"/>
            <a:ext cx="2009035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468A97-CA19-49C0-E328-CA90D5175C87}"/>
              </a:ext>
            </a:extLst>
          </p:cNvPr>
          <p:cNvSpPr txBox="1"/>
          <p:nvPr/>
        </p:nvSpPr>
        <p:spPr>
          <a:xfrm>
            <a:off x="841293" y="3293687"/>
            <a:ext cx="1373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Bi-State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Compact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F5333D16-AAF3-8620-78A4-AE50677B7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37" y="4095577"/>
            <a:ext cx="1967477" cy="196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B00E54-FEB7-9A41-8D2B-1555636EA0F3}"/>
              </a:ext>
            </a:extLst>
          </p:cNvPr>
          <p:cNvSpPr/>
          <p:nvPr/>
        </p:nvSpPr>
        <p:spPr>
          <a:xfrm>
            <a:off x="3404958" y="3293687"/>
            <a:ext cx="2282716" cy="311809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317997-9923-E74F-24E8-830AB30E04EA}"/>
              </a:ext>
            </a:extLst>
          </p:cNvPr>
          <p:cNvSpPr txBox="1"/>
          <p:nvPr/>
        </p:nvSpPr>
        <p:spPr>
          <a:xfrm>
            <a:off x="3859780" y="3310114"/>
            <a:ext cx="1373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Threshold Standards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F70511E-5803-6921-5FBB-B26E929AF2C7}"/>
              </a:ext>
            </a:extLst>
          </p:cNvPr>
          <p:cNvSpPr/>
          <p:nvPr/>
        </p:nvSpPr>
        <p:spPr>
          <a:xfrm>
            <a:off x="2838205" y="4345661"/>
            <a:ext cx="438687" cy="64093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DE5AE94-2ED6-CA50-24AA-E23EE03D5144}"/>
              </a:ext>
            </a:extLst>
          </p:cNvPr>
          <p:cNvSpPr/>
          <p:nvPr/>
        </p:nvSpPr>
        <p:spPr>
          <a:xfrm>
            <a:off x="5815740" y="4438380"/>
            <a:ext cx="438687" cy="64093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0" descr="TAHOE AREA PLAN">
            <a:extLst>
              <a:ext uri="{FF2B5EF4-FFF2-40B4-BE49-F238E27FC236}">
                <a16:creationId xmlns:a16="http://schemas.microsoft.com/office/drawing/2014/main" id="{C61C0542-A358-03FB-DB63-1C1A424B7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43" y="178485"/>
            <a:ext cx="2003589" cy="2593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C59727-2708-051C-E87B-AAE3924353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93" t="23422" r="30047" b="24845"/>
          <a:stretch/>
        </p:blipFill>
        <p:spPr>
          <a:xfrm>
            <a:off x="6540443" y="3792512"/>
            <a:ext cx="1984136" cy="2518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2" descr="Amended July 25, 2022">
            <a:extLst>
              <a:ext uri="{FF2B5EF4-FFF2-40B4-BE49-F238E27FC236}">
                <a16:creationId xmlns:a16="http://schemas.microsoft.com/office/drawing/2014/main" id="{4053E477-B8D1-2D16-2F5C-04B9559A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52" y="3792512"/>
            <a:ext cx="1945953" cy="2518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6907BF36-6C9F-7BE4-927D-886918600049}"/>
              </a:ext>
            </a:extLst>
          </p:cNvPr>
          <p:cNvSpPr/>
          <p:nvPr/>
        </p:nvSpPr>
        <p:spPr>
          <a:xfrm>
            <a:off x="7143552" y="2985787"/>
            <a:ext cx="623843" cy="54821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BEFFD4A-5C2D-4BC5-C0C7-D4481D505336}"/>
              </a:ext>
            </a:extLst>
          </p:cNvPr>
          <p:cNvSpPr/>
          <p:nvPr/>
        </p:nvSpPr>
        <p:spPr>
          <a:xfrm>
            <a:off x="8810595" y="4532264"/>
            <a:ext cx="438687" cy="64093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54F7803-E13A-45FC-E2A0-4085F0D0CF46}"/>
              </a:ext>
            </a:extLst>
          </p:cNvPr>
          <p:cNvSpPr/>
          <p:nvPr/>
        </p:nvSpPr>
        <p:spPr>
          <a:xfrm>
            <a:off x="8816960" y="1119533"/>
            <a:ext cx="438687" cy="64093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AE3CA0-49F8-84D1-14FC-2632D0B44E61}"/>
              </a:ext>
            </a:extLst>
          </p:cNvPr>
          <p:cNvSpPr/>
          <p:nvPr/>
        </p:nvSpPr>
        <p:spPr>
          <a:xfrm>
            <a:off x="9391050" y="149661"/>
            <a:ext cx="2047475" cy="262230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63843D-F5F1-38E8-CFA0-55E40E96BD30}"/>
              </a:ext>
            </a:extLst>
          </p:cNvPr>
          <p:cNvSpPr txBox="1"/>
          <p:nvPr/>
        </p:nvSpPr>
        <p:spPr>
          <a:xfrm>
            <a:off x="9558930" y="932170"/>
            <a:ext cx="1718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Area Plan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Implementing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Regulations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1D3119C-E60F-CB45-2894-89A573F891FA}"/>
              </a:ext>
            </a:extLst>
          </p:cNvPr>
          <p:cNvSpPr/>
          <p:nvPr/>
        </p:nvSpPr>
        <p:spPr>
          <a:xfrm>
            <a:off x="10102865" y="2985787"/>
            <a:ext cx="623843" cy="54821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2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3D522-645F-2158-25A5-97A3ABC3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4200" dirty="0"/>
              <a:t>WHAT IS THE REGIONAL PLAN?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48134-DC54-FCC3-54FC-7F87340AA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5465064" cy="3722684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2200" dirty="0"/>
              <a:t>Adopted in 1987 and updated in 2012</a:t>
            </a:r>
          </a:p>
          <a:p>
            <a:r>
              <a:rPr lang="en-US" sz="2200" dirty="0"/>
              <a:t>The Tahoe Region’s guiding policy document</a:t>
            </a:r>
          </a:p>
          <a:p>
            <a:r>
              <a:rPr lang="en-US" sz="2200" dirty="0"/>
              <a:t>Aims to achieve and maintain the Region’s Threshold Standards</a:t>
            </a:r>
          </a:p>
          <a:p>
            <a:r>
              <a:rPr lang="en-US" sz="2200" dirty="0"/>
              <a:t>Sets development caps and mitigation for future development</a:t>
            </a:r>
          </a:p>
          <a:p>
            <a:r>
              <a:rPr lang="en-US" sz="2200" dirty="0"/>
              <a:t>Basis for regulatory code and other implementation tools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i="1" dirty="0"/>
              <a:t>“The Regional Plan promotes environmentally friendly redevelopment of the aging built environment into compact, mixed-use development in town centers that connect residents and visitors to work, home, and the outdoors without the need for a personal vehicle.”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D66E1-2056-D079-0CC6-10C5D3FBB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393" y="958230"/>
            <a:ext cx="3814767" cy="49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11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5AB12-3CFC-77D3-BEF0-7F7E660B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WHAT IS AN AREA PLAN?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EEBF9-09DE-28DD-D65B-33954E73B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5092133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Established with 2012 Regional Plan Update</a:t>
            </a:r>
          </a:p>
          <a:p>
            <a:r>
              <a:rPr lang="en-US" sz="2200" dirty="0"/>
              <a:t>Replaced Community Plans and Plan Area Statements</a:t>
            </a:r>
          </a:p>
          <a:p>
            <a:r>
              <a:rPr lang="en-US" sz="2200" dirty="0"/>
              <a:t>Allow local jurisdictions to define local policy and land use</a:t>
            </a:r>
          </a:p>
          <a:p>
            <a:r>
              <a:rPr lang="en-US" sz="2200" dirty="0"/>
              <a:t>Adopted into Regional Plan and Code</a:t>
            </a:r>
          </a:p>
          <a:p>
            <a:r>
              <a:rPr lang="en-US" sz="2200" dirty="0"/>
              <a:t>Include both policy and implementing regulations </a:t>
            </a:r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2FE67-9555-C37E-0BBD-185047380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55" y="223315"/>
            <a:ext cx="3991087" cy="61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4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45F08-032B-3C6A-43C7-E50FB87C1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4008422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AREA PLAN MAP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0DA6ED-5C75-6715-6A1B-F7E8C83C7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349" t="9189" r="42423" b="40890"/>
          <a:stretch/>
        </p:blipFill>
        <p:spPr bwMode="auto">
          <a:xfrm>
            <a:off x="5905947" y="-24917"/>
            <a:ext cx="4744123" cy="69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21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A4DF7-3872-1091-6AE9-0CF2DCCB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dirty="0"/>
              <a:t>WASHOE TAHOE AREA PLAN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BBED42-16C1-0600-F08F-E83ABD3BC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7" y="2807208"/>
            <a:ext cx="5665694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Adopted Jan. 2021</a:t>
            </a:r>
          </a:p>
          <a:p>
            <a:r>
              <a:rPr lang="en-US" sz="2200" dirty="0"/>
              <a:t>Town Centers in Incline Village and Crystal Bay</a:t>
            </a:r>
          </a:p>
          <a:p>
            <a:r>
              <a:rPr lang="en-US" sz="2200" dirty="0"/>
              <a:t>Aims to manage development that:</a:t>
            </a:r>
          </a:p>
          <a:p>
            <a:pPr lvl="1"/>
            <a:r>
              <a:rPr lang="en-US" sz="1800" dirty="0"/>
              <a:t>Respects local heritage</a:t>
            </a:r>
          </a:p>
          <a:p>
            <a:pPr lvl="1"/>
            <a:r>
              <a:rPr lang="en-US" sz="1800" dirty="0"/>
              <a:t>Respects property rights</a:t>
            </a:r>
          </a:p>
          <a:p>
            <a:pPr lvl="1"/>
            <a:r>
              <a:rPr lang="en-US" sz="1800" dirty="0"/>
              <a:t>Provides a range of housing opportunities</a:t>
            </a:r>
          </a:p>
          <a:p>
            <a:pPr lvl="1"/>
            <a:r>
              <a:rPr lang="en-US" sz="1800" dirty="0"/>
              <a:t>Promotes educational and scientific opportunities</a:t>
            </a:r>
          </a:p>
          <a:p>
            <a:pPr lvl="1"/>
            <a:r>
              <a:rPr lang="en-US" sz="1800" dirty="0"/>
              <a:t>Addresses resource conservation</a:t>
            </a:r>
          </a:p>
          <a:p>
            <a:pPr lvl="1"/>
            <a:r>
              <a:rPr lang="en-US" sz="1800" dirty="0"/>
              <a:t>Promotes the goals of TRPA, Washoe County, and the community</a:t>
            </a:r>
          </a:p>
          <a:p>
            <a:pPr lvl="1"/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30F2F4-9C82-FD09-713D-5B3ABB2F6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4" t="12156" r="31703" b="1893"/>
          <a:stretch/>
        </p:blipFill>
        <p:spPr>
          <a:xfrm>
            <a:off x="6415143" y="305923"/>
            <a:ext cx="5016829" cy="624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0237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C667B-C982-39D6-775A-097388BA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AMENDING AN AREA PLAN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9E6D6-C173-0E28-FDBF-0DE9FF770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900" dirty="0"/>
              <a:t>Local jurisdictions take the lead in proposing and developing plan amendments</a:t>
            </a:r>
          </a:p>
          <a:p>
            <a:r>
              <a:rPr lang="en-US" sz="1900" dirty="0"/>
              <a:t>May choose to amend in response to:</a:t>
            </a:r>
          </a:p>
          <a:p>
            <a:pPr lvl="1"/>
            <a:r>
              <a:rPr lang="en-US" sz="1900" dirty="0"/>
              <a:t>Error in the original adopted plan</a:t>
            </a:r>
          </a:p>
          <a:p>
            <a:pPr lvl="1"/>
            <a:r>
              <a:rPr lang="en-US" sz="1900" dirty="0"/>
              <a:t>Comprehensive evaluation of plan performance</a:t>
            </a:r>
          </a:p>
          <a:p>
            <a:pPr lvl="1"/>
            <a:r>
              <a:rPr lang="en-US" sz="1900" dirty="0"/>
              <a:t>Emerging issues</a:t>
            </a:r>
          </a:p>
          <a:p>
            <a:pPr lvl="1"/>
            <a:r>
              <a:rPr lang="en-US" sz="1900" dirty="0"/>
              <a:t>New opportunities</a:t>
            </a:r>
          </a:p>
        </p:txBody>
      </p:sp>
      <p:pic>
        <p:nvPicPr>
          <p:cNvPr id="5" name="Picture 4" descr="A picture containing sky, outdoor, water, mountain&#10;&#10;Description automatically generated">
            <a:extLst>
              <a:ext uri="{FF2B5EF4-FFF2-40B4-BE49-F238E27FC236}">
                <a16:creationId xmlns:a16="http://schemas.microsoft.com/office/drawing/2014/main" id="{C8708394-7C26-71EF-D102-294F9110A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7496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1023</Words>
  <Application>Microsoft Office PowerPoint</Application>
  <PresentationFormat>Widescreen</PresentationFormat>
  <Paragraphs>147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AREA PLANNING  in the Tahoe Region</vt:lpstr>
      <vt:lpstr>ABOUT ME</vt:lpstr>
      <vt:lpstr>IN THIS PRESENTATION</vt:lpstr>
      <vt:lpstr>THE TAHOE PLANNING FRAMEWORK</vt:lpstr>
      <vt:lpstr>WHAT IS THE REGIONAL PLAN?</vt:lpstr>
      <vt:lpstr>WHAT IS AN AREA PLAN?</vt:lpstr>
      <vt:lpstr>AREA PLAN MAP</vt:lpstr>
      <vt:lpstr>WASHOE TAHOE AREA PLAN</vt:lpstr>
      <vt:lpstr>AMENDING AN AREA PLAN</vt:lpstr>
      <vt:lpstr>AMENDMENT PROCESS</vt:lpstr>
      <vt:lpstr>AMENDMENT PROCESS CONT’D</vt:lpstr>
      <vt:lpstr>EXAMPLE AMENDMENTS</vt:lpstr>
      <vt:lpstr>TENTATIVE SCHEDULE </vt:lpstr>
      <vt:lpstr>GETTING INVOLVED</vt:lpstr>
      <vt:lpstr>WHAT’S IN AN AREA PLAN?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TRPA Area Plans</dc:title>
  <dc:creator>Jacob Stock</dc:creator>
  <cp:lastModifiedBy>Jacob Stock</cp:lastModifiedBy>
  <cp:revision>14</cp:revision>
  <dcterms:created xsi:type="dcterms:W3CDTF">2023-01-03T16:47:54Z</dcterms:created>
  <dcterms:modified xsi:type="dcterms:W3CDTF">2023-01-04T00:56:10Z</dcterms:modified>
</cp:coreProperties>
</file>