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3" r:id="rId5"/>
  </p:sldMasterIdLst>
  <p:notesMasterIdLst>
    <p:notesMasterId r:id="rId32"/>
  </p:notesMasterIdLst>
  <p:handoutMasterIdLst>
    <p:handoutMasterId r:id="rId33"/>
  </p:handoutMasterIdLst>
  <p:sldIdLst>
    <p:sldId id="295" r:id="rId6"/>
    <p:sldId id="297" r:id="rId7"/>
    <p:sldId id="258" r:id="rId8"/>
    <p:sldId id="298" r:id="rId9"/>
    <p:sldId id="263" r:id="rId10"/>
    <p:sldId id="319" r:id="rId11"/>
    <p:sldId id="316" r:id="rId12"/>
    <p:sldId id="307" r:id="rId13"/>
    <p:sldId id="300" r:id="rId14"/>
    <p:sldId id="305" r:id="rId15"/>
    <p:sldId id="306" r:id="rId16"/>
    <p:sldId id="308" r:id="rId17"/>
    <p:sldId id="301" r:id="rId18"/>
    <p:sldId id="259" r:id="rId19"/>
    <p:sldId id="309" r:id="rId20"/>
    <p:sldId id="302" r:id="rId21"/>
    <p:sldId id="303" r:id="rId22"/>
    <p:sldId id="312" r:id="rId23"/>
    <p:sldId id="315" r:id="rId24"/>
    <p:sldId id="320" r:id="rId25"/>
    <p:sldId id="310" r:id="rId26"/>
    <p:sldId id="304" r:id="rId27"/>
    <p:sldId id="313" r:id="rId28"/>
    <p:sldId id="317" r:id="rId29"/>
    <p:sldId id="311" r:id="rId30"/>
    <p:sldId id="276"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2" userDrawn="1">
          <p15:clr>
            <a:srgbClr val="A4A3A4"/>
          </p15:clr>
        </p15:guide>
        <p15:guide id="2" pos="4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101849"/>
    <a:srgbClr val="376092"/>
    <a:srgbClr val="996633"/>
    <a:srgbClr val="FF9900"/>
    <a:srgbClr val="FF6600"/>
    <a:srgbClr val="FFFF00"/>
    <a:srgbClr val="000099"/>
    <a:srgbClr val="FFF305"/>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E0B8775-EDEF-4BB8-8BB6-2A161F04C707}" v="62" dt="2021-01-13T00:31:46.8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34"/>
    <p:restoredTop sz="96197"/>
  </p:normalViewPr>
  <p:slideViewPr>
    <p:cSldViewPr snapToGrid="0">
      <p:cViewPr varScale="1">
        <p:scale>
          <a:sx n="73" d="100"/>
          <a:sy n="73" d="100"/>
        </p:scale>
        <p:origin x="156" y="72"/>
      </p:cViewPr>
      <p:guideLst>
        <p:guide orient="horz" pos="912"/>
        <p:guide pos="432"/>
      </p:guideLst>
    </p:cSldViewPr>
  </p:slideViewPr>
  <p:notesTextViewPr>
    <p:cViewPr>
      <p:scale>
        <a:sx n="1" d="1"/>
        <a:sy n="1" d="1"/>
      </p:scale>
      <p:origin x="0" y="0"/>
    </p:cViewPr>
  </p:notesTextViewPr>
  <p:sorterViewPr>
    <p:cViewPr>
      <p:scale>
        <a:sx n="166" d="100"/>
        <a:sy n="166" d="100"/>
      </p:scale>
      <p:origin x="0" y="0"/>
    </p:cViewPr>
  </p:sorterViewPr>
  <p:notesViewPr>
    <p:cSldViewPr snapToGrid="0" showGuides="1">
      <p:cViewPr varScale="1">
        <p:scale>
          <a:sx n="81" d="100"/>
          <a:sy n="81" d="100"/>
        </p:scale>
        <p:origin x="398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0906A-FFC1-7D43-85F9-1D95807DA18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D9530B-1548-A94A-9887-49A4492F424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5F51F94-6D81-BD44-BDB8-CF88FDA7362C}" type="datetimeFigureOut">
              <a:rPr lang="en-US" smtClean="0"/>
              <a:t>1/12/2021</a:t>
            </a:fld>
            <a:endParaRPr lang="en-US"/>
          </a:p>
        </p:txBody>
      </p:sp>
      <p:sp>
        <p:nvSpPr>
          <p:cNvPr id="4" name="Footer Placeholder 3">
            <a:extLst>
              <a:ext uri="{FF2B5EF4-FFF2-40B4-BE49-F238E27FC236}">
                <a16:creationId xmlns:a16="http://schemas.microsoft.com/office/drawing/2014/main" id="{E2224994-9419-1743-9045-B393BBF9E0D1}"/>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306A6A7-88E3-C34B-9808-B71821F4BFC1}"/>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B68C959-4EEF-C446-8951-4344B2471B30}" type="slidenum">
              <a:rPr lang="en-US" smtClean="0"/>
              <a:t>‹#›</a:t>
            </a:fld>
            <a:endParaRPr lang="en-US"/>
          </a:p>
        </p:txBody>
      </p:sp>
    </p:spTree>
    <p:extLst>
      <p:ext uri="{BB962C8B-B14F-4D97-AF65-F5344CB8AC3E}">
        <p14:creationId xmlns:p14="http://schemas.microsoft.com/office/powerpoint/2010/main" val="2437642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1B726E8-4B1B-4A36-A754-657129A48DF8}" type="datetimeFigureOut">
              <a:rPr lang="en-US" smtClean="0"/>
              <a:t>1/12/2021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CE0C4BF-B63A-4603-BCCC-D8E8EEA3C055}" type="slidenum">
              <a:rPr lang="en-US" smtClean="0"/>
              <a:t>‹#›</a:t>
            </a:fld>
            <a:endParaRPr lang="en-US"/>
          </a:p>
        </p:txBody>
      </p:sp>
    </p:spTree>
    <p:extLst>
      <p:ext uri="{BB962C8B-B14F-4D97-AF65-F5344CB8AC3E}">
        <p14:creationId xmlns:p14="http://schemas.microsoft.com/office/powerpoint/2010/main" val="2674572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a:t>
            </a:r>
          </a:p>
        </p:txBody>
      </p:sp>
      <p:sp>
        <p:nvSpPr>
          <p:cNvPr id="4" name="Slide Number Placeholder 3"/>
          <p:cNvSpPr>
            <a:spLocks noGrp="1"/>
          </p:cNvSpPr>
          <p:nvPr>
            <p:ph type="sldNum" sz="quarter" idx="5"/>
          </p:nvPr>
        </p:nvSpPr>
        <p:spPr/>
        <p:txBody>
          <a:bodyPr/>
          <a:lstStyle/>
          <a:p>
            <a:fld id="{1CE0C4BF-B63A-4603-BCCC-D8E8EEA3C055}" type="slidenum">
              <a:rPr lang="en-US" smtClean="0"/>
              <a:t>2</a:t>
            </a:fld>
            <a:endParaRPr lang="en-US"/>
          </a:p>
        </p:txBody>
      </p:sp>
    </p:spTree>
    <p:extLst>
      <p:ext uri="{BB962C8B-B14F-4D97-AF65-F5344CB8AC3E}">
        <p14:creationId xmlns:p14="http://schemas.microsoft.com/office/powerpoint/2010/main" val="2298329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endParaRPr lang="en-US" dirty="0"/>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Construction and maintenance of streets, roads, highways, sidewalks, and other public rights-of-way for vehicular traffic. </a:t>
            </a:r>
          </a:p>
          <a:p>
            <a:r>
              <a:rPr lang="en-US" sz="1200" kern="1200" dirty="0">
                <a:solidFill>
                  <a:schemeClr val="tx1"/>
                </a:solidFill>
                <a:effectLst/>
                <a:latin typeface="+mn-lt"/>
                <a:ea typeface="+mn-ea"/>
                <a:cs typeface="+mn-cs"/>
              </a:rPr>
              <a:t>• Principal and interest on notes, bonds or other obligations incurred to fund projects described above, or any combination of those uses </a:t>
            </a:r>
          </a:p>
          <a:p>
            <a:r>
              <a:rPr lang="en-US" sz="1200" kern="1200" dirty="0">
                <a:solidFill>
                  <a:schemeClr val="tx1"/>
                </a:solidFill>
                <a:effectLst/>
                <a:latin typeface="+mn-lt"/>
                <a:ea typeface="+mn-ea"/>
                <a:cs typeface="+mn-cs"/>
              </a:rPr>
              <a:t>• Borrowing in anticipation of the tax pursuant to an inter-local agreement between the County and the Regional Transportation Commission (RTC) to fund projects. </a:t>
            </a:r>
          </a:p>
          <a:p>
            <a:r>
              <a:rPr lang="en-US" sz="1200" kern="1200" dirty="0">
                <a:solidFill>
                  <a:schemeClr val="tx1"/>
                </a:solidFill>
                <a:effectLst/>
                <a:latin typeface="+mn-lt"/>
                <a:ea typeface="+mn-ea"/>
                <a:cs typeface="+mn-cs"/>
              </a:rPr>
              <a:t>• Operating costs of the County and any other costs to carry-out the governmental functions of the County.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E0C4BF-B63A-4603-BCCC-D8E8EEA3C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7434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Lucey </a:t>
            </a:r>
          </a:p>
        </p:txBody>
      </p:sp>
      <p:sp>
        <p:nvSpPr>
          <p:cNvPr id="4" name="Slide Number Placeholder 3"/>
          <p:cNvSpPr>
            <a:spLocks noGrp="1"/>
          </p:cNvSpPr>
          <p:nvPr>
            <p:ph type="sldNum" sz="quarter" idx="5"/>
          </p:nvPr>
        </p:nvSpPr>
        <p:spPr/>
        <p:txBody>
          <a:bodyPr/>
          <a:lstStyle/>
          <a:p>
            <a:fld id="{1CE0C4BF-B63A-4603-BCCC-D8E8EEA3C055}" type="slidenum">
              <a:rPr lang="en-US" smtClean="0"/>
              <a:t>23</a:t>
            </a:fld>
            <a:endParaRPr lang="en-US"/>
          </a:p>
        </p:txBody>
      </p:sp>
    </p:spTree>
    <p:extLst>
      <p:ext uri="{BB962C8B-B14F-4D97-AF65-F5344CB8AC3E}">
        <p14:creationId xmlns:p14="http://schemas.microsoft.com/office/powerpoint/2010/main" val="3351149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Chair Lucey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E0C4BF-B63A-4603-BCCC-D8E8EEA3C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6667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DANA??</a:t>
            </a:r>
          </a:p>
        </p:txBody>
      </p:sp>
      <p:sp>
        <p:nvSpPr>
          <p:cNvPr id="4" name="Slide Number Placeholder 3"/>
          <p:cNvSpPr>
            <a:spLocks noGrp="1"/>
          </p:cNvSpPr>
          <p:nvPr>
            <p:ph type="sldNum" sz="quarter" idx="5"/>
          </p:nvPr>
        </p:nvSpPr>
        <p:spPr/>
        <p:txBody>
          <a:bodyPr/>
          <a:lstStyle/>
          <a:p>
            <a:fld id="{1CE0C4BF-B63A-4603-BCCC-D8E8EEA3C055}" type="slidenum">
              <a:rPr lang="en-US" smtClean="0"/>
              <a:t>3</a:t>
            </a:fld>
            <a:endParaRPr lang="en-US"/>
          </a:p>
        </p:txBody>
      </p:sp>
    </p:spTree>
    <p:extLst>
      <p:ext uri="{BB962C8B-B14F-4D97-AF65-F5344CB8AC3E}">
        <p14:creationId xmlns:p14="http://schemas.microsoft.com/office/powerpoint/2010/main" val="3153610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E0C4BF-B63A-4603-BCCC-D8E8EEA3C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13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Dave?</a:t>
            </a:r>
          </a:p>
        </p:txBody>
      </p:sp>
      <p:sp>
        <p:nvSpPr>
          <p:cNvPr id="4" name="Slide Number Placeholder 3"/>
          <p:cNvSpPr>
            <a:spLocks noGrp="1"/>
          </p:cNvSpPr>
          <p:nvPr>
            <p:ph type="sldNum" sz="quarter" idx="5"/>
          </p:nvPr>
        </p:nvSpPr>
        <p:spPr/>
        <p:txBody>
          <a:bodyPr/>
          <a:lstStyle/>
          <a:p>
            <a:fld id="{1CE0C4BF-B63A-4603-BCCC-D8E8EEA3C055}" type="slidenum">
              <a:rPr lang="en-US" smtClean="0"/>
              <a:t>10</a:t>
            </a:fld>
            <a:endParaRPr lang="en-US"/>
          </a:p>
        </p:txBody>
      </p:sp>
    </p:spTree>
    <p:extLst>
      <p:ext uri="{BB962C8B-B14F-4D97-AF65-F5344CB8AC3E}">
        <p14:creationId xmlns:p14="http://schemas.microsoft.com/office/powerpoint/2010/main" val="104307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a:t>
            </a:r>
          </a:p>
        </p:txBody>
      </p:sp>
      <p:sp>
        <p:nvSpPr>
          <p:cNvPr id="4" name="Slide Number Placeholder 3"/>
          <p:cNvSpPr>
            <a:spLocks noGrp="1"/>
          </p:cNvSpPr>
          <p:nvPr>
            <p:ph type="sldNum" sz="quarter" idx="5"/>
          </p:nvPr>
        </p:nvSpPr>
        <p:spPr/>
        <p:txBody>
          <a:bodyPr/>
          <a:lstStyle/>
          <a:p>
            <a:fld id="{1CE0C4BF-B63A-4603-BCCC-D8E8EEA3C055}" type="slidenum">
              <a:rPr lang="en-US" smtClean="0"/>
              <a:t>11</a:t>
            </a:fld>
            <a:endParaRPr lang="en-US"/>
          </a:p>
        </p:txBody>
      </p:sp>
    </p:spTree>
    <p:extLst>
      <p:ext uri="{BB962C8B-B14F-4D97-AF65-F5344CB8AC3E}">
        <p14:creationId xmlns:p14="http://schemas.microsoft.com/office/powerpoint/2010/main" val="4214121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5"/>
          </p:nvPr>
        </p:nvSpPr>
        <p:spPr/>
        <p:txBody>
          <a:bodyPr/>
          <a:lstStyle/>
          <a:p>
            <a:fld id="{1CE0C4BF-B63A-4603-BCCC-D8E8EEA3C055}" type="slidenum">
              <a:rPr lang="en-US" smtClean="0"/>
              <a:t>13</a:t>
            </a:fld>
            <a:endParaRPr lang="en-US"/>
          </a:p>
        </p:txBody>
      </p:sp>
    </p:spTree>
    <p:extLst>
      <p:ext uri="{BB962C8B-B14F-4D97-AF65-F5344CB8AC3E}">
        <p14:creationId xmlns:p14="http://schemas.microsoft.com/office/powerpoint/2010/main" val="971808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Eric</a:t>
            </a:r>
          </a:p>
        </p:txBody>
      </p:sp>
      <p:sp>
        <p:nvSpPr>
          <p:cNvPr id="4" name="Slide Number Placeholder 3"/>
          <p:cNvSpPr>
            <a:spLocks noGrp="1"/>
          </p:cNvSpPr>
          <p:nvPr>
            <p:ph type="sldNum" sz="quarter" idx="5"/>
          </p:nvPr>
        </p:nvSpPr>
        <p:spPr/>
        <p:txBody>
          <a:bodyPr/>
          <a:lstStyle/>
          <a:p>
            <a:fld id="{1CE0C4BF-B63A-4603-BCCC-D8E8EEA3C055}" type="slidenum">
              <a:rPr lang="en-US" smtClean="0"/>
              <a:t>14</a:t>
            </a:fld>
            <a:endParaRPr lang="en-US"/>
          </a:p>
        </p:txBody>
      </p:sp>
    </p:spTree>
    <p:extLst>
      <p:ext uri="{BB962C8B-B14F-4D97-AF65-F5344CB8AC3E}">
        <p14:creationId xmlns:p14="http://schemas.microsoft.com/office/powerpoint/2010/main" val="2621182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endParaRPr lang="en-US" dirty="0"/>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Construction and maintenance of streets, roads, highways, sidewalks, and other public rights-of-way for vehicular traffic. </a:t>
            </a:r>
          </a:p>
          <a:p>
            <a:r>
              <a:rPr lang="en-US" sz="1200" kern="1200" dirty="0">
                <a:solidFill>
                  <a:schemeClr val="tx1"/>
                </a:solidFill>
                <a:effectLst/>
                <a:latin typeface="+mn-lt"/>
                <a:ea typeface="+mn-ea"/>
                <a:cs typeface="+mn-cs"/>
              </a:rPr>
              <a:t>• Principal and interest on notes, bonds or other obligations incurred to fund projects described above, or any combination of those uses </a:t>
            </a:r>
          </a:p>
          <a:p>
            <a:r>
              <a:rPr lang="en-US" sz="1200" kern="1200" dirty="0">
                <a:solidFill>
                  <a:schemeClr val="tx1"/>
                </a:solidFill>
                <a:effectLst/>
                <a:latin typeface="+mn-lt"/>
                <a:ea typeface="+mn-ea"/>
                <a:cs typeface="+mn-cs"/>
              </a:rPr>
              <a:t>• Borrowing in anticipation of the tax pursuant to an inter-local agreement between the County and the Regional Transportation Commission (RTC) to fund projects. </a:t>
            </a:r>
          </a:p>
          <a:p>
            <a:r>
              <a:rPr lang="en-US" sz="1200" kern="1200" dirty="0">
                <a:solidFill>
                  <a:schemeClr val="tx1"/>
                </a:solidFill>
                <a:effectLst/>
                <a:latin typeface="+mn-lt"/>
                <a:ea typeface="+mn-ea"/>
                <a:cs typeface="+mn-cs"/>
              </a:rPr>
              <a:t>• Operating costs of the County and any other costs to carry-out the governmental functions of the County. </a:t>
            </a:r>
          </a:p>
          <a:p>
            <a:endParaRPr lang="en-US" dirty="0"/>
          </a:p>
        </p:txBody>
      </p:sp>
      <p:sp>
        <p:nvSpPr>
          <p:cNvPr id="4" name="Slide Number Placeholder 3"/>
          <p:cNvSpPr>
            <a:spLocks noGrp="1"/>
          </p:cNvSpPr>
          <p:nvPr>
            <p:ph type="sldNum" sz="quarter" idx="5"/>
          </p:nvPr>
        </p:nvSpPr>
        <p:spPr/>
        <p:txBody>
          <a:bodyPr/>
          <a:lstStyle/>
          <a:p>
            <a:fld id="{1CE0C4BF-B63A-4603-BCCC-D8E8EEA3C055}" type="slidenum">
              <a:rPr lang="en-US" smtClean="0"/>
              <a:t>18</a:t>
            </a:fld>
            <a:endParaRPr lang="en-US"/>
          </a:p>
        </p:txBody>
      </p:sp>
    </p:spTree>
    <p:extLst>
      <p:ext uri="{BB962C8B-B14F-4D97-AF65-F5344CB8AC3E}">
        <p14:creationId xmlns:p14="http://schemas.microsoft.com/office/powerpoint/2010/main" val="3327974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Christine</a:t>
            </a:r>
          </a:p>
          <a:p>
            <a:endParaRPr lang="en-US" dirty="0"/>
          </a:p>
          <a:p>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Construction and maintenance of streets, roads, highways, sidewalks, and other public rights-of-way for vehicular traffic. </a:t>
            </a:r>
          </a:p>
          <a:p>
            <a:r>
              <a:rPr lang="en-US" sz="1200" kern="1200" dirty="0">
                <a:solidFill>
                  <a:schemeClr val="tx1"/>
                </a:solidFill>
                <a:effectLst/>
                <a:latin typeface="+mn-lt"/>
                <a:ea typeface="+mn-ea"/>
                <a:cs typeface="+mn-cs"/>
              </a:rPr>
              <a:t>• Principal and interest on notes, bonds or other obligations incurred to fund projects described above, or any combination of those uses </a:t>
            </a:r>
          </a:p>
          <a:p>
            <a:r>
              <a:rPr lang="en-US" sz="1200" kern="1200" dirty="0">
                <a:solidFill>
                  <a:schemeClr val="tx1"/>
                </a:solidFill>
                <a:effectLst/>
                <a:latin typeface="+mn-lt"/>
                <a:ea typeface="+mn-ea"/>
                <a:cs typeface="+mn-cs"/>
              </a:rPr>
              <a:t>• Borrowing in anticipation of the tax pursuant to an inter-local agreement between the County and the Regional Transportation Commission (RTC) to fund projects. </a:t>
            </a:r>
          </a:p>
          <a:p>
            <a:r>
              <a:rPr lang="en-US" sz="1200" kern="1200" dirty="0">
                <a:solidFill>
                  <a:schemeClr val="tx1"/>
                </a:solidFill>
                <a:effectLst/>
                <a:latin typeface="+mn-lt"/>
                <a:ea typeface="+mn-ea"/>
                <a:cs typeface="+mn-cs"/>
              </a:rPr>
              <a:t>• Operating costs of the County and any other costs to carry-out the governmental functions of the County.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CE0C4BF-B63A-4603-BCCC-D8E8EEA3C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3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5D84CA-7DF9-9A42-9213-838290E7B3AF}" type="datetime1">
              <a:rPr lang="en-US" smtClean="0"/>
              <a:t>1/12/2021</a:t>
            </a:fld>
            <a:endParaRPr lang="en-US"/>
          </a:p>
        </p:txBody>
      </p:sp>
      <p:sp>
        <p:nvSpPr>
          <p:cNvPr id="5" name="Footer Placeholder 4"/>
          <p:cNvSpPr>
            <a:spLocks noGrp="1"/>
          </p:cNvSpPr>
          <p:nvPr>
            <p:ph type="ftr" sz="quarter" idx="11"/>
          </p:nvPr>
        </p:nvSpPr>
        <p:spPr/>
        <p:txBody>
          <a:bodyPr/>
          <a:lstStyle/>
          <a:p>
            <a:r>
              <a:rPr lang="en-US" dirty="0"/>
              <a:t>Slide </a:t>
            </a:r>
          </a:p>
        </p:txBody>
      </p:sp>
      <p:sp>
        <p:nvSpPr>
          <p:cNvPr id="6" name="Slide Number Placeholder 5"/>
          <p:cNvSpPr>
            <a:spLocks noGrp="1"/>
          </p:cNvSpPr>
          <p:nvPr>
            <p:ph type="sldNum" sz="quarter" idx="12"/>
          </p:nvPr>
        </p:nvSpPr>
        <p:spPr>
          <a:xfrm>
            <a:off x="9117594" y="399170"/>
            <a:ext cx="2743200" cy="365125"/>
          </a:xfrm>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2267311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A684B6-47A4-A542-9A29-321698EB35BE}" type="datetime1">
              <a:rPr lang="en-US" smtClean="0"/>
              <a:t>1/12/2021</a:t>
            </a:fld>
            <a:endParaRPr lang="en-US"/>
          </a:p>
        </p:txBody>
      </p:sp>
      <p:sp>
        <p:nvSpPr>
          <p:cNvPr id="5" name="Footer Placeholder 4"/>
          <p:cNvSpPr>
            <a:spLocks noGrp="1"/>
          </p:cNvSpPr>
          <p:nvPr>
            <p:ph type="ftr" sz="quarter" idx="11"/>
          </p:nvPr>
        </p:nvSpPr>
        <p:spPr/>
        <p:txBody>
          <a:bodyPr/>
          <a:lstStyle/>
          <a:p>
            <a:r>
              <a:rPr lang="en-US"/>
              <a:t>Slide </a:t>
            </a:r>
          </a:p>
        </p:txBody>
      </p:sp>
      <p:sp>
        <p:nvSpPr>
          <p:cNvPr id="6" name="Slide Number Placeholder 5"/>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1059392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209A9-B1B9-5F4C-B82B-239620AF15DE}" type="datetime1">
              <a:rPr lang="en-US" smtClean="0"/>
              <a:t>1/12/2021</a:t>
            </a:fld>
            <a:endParaRPr lang="en-US"/>
          </a:p>
        </p:txBody>
      </p:sp>
      <p:sp>
        <p:nvSpPr>
          <p:cNvPr id="5" name="Footer Placeholder 4"/>
          <p:cNvSpPr>
            <a:spLocks noGrp="1"/>
          </p:cNvSpPr>
          <p:nvPr>
            <p:ph type="ftr" sz="quarter" idx="11"/>
          </p:nvPr>
        </p:nvSpPr>
        <p:spPr/>
        <p:txBody>
          <a:bodyPr/>
          <a:lstStyle/>
          <a:p>
            <a:r>
              <a:rPr lang="en-US"/>
              <a:t>Slide </a:t>
            </a:r>
          </a:p>
        </p:txBody>
      </p:sp>
      <p:sp>
        <p:nvSpPr>
          <p:cNvPr id="6" name="Slide Number Placeholder 5"/>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2778902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69652" y="2313435"/>
            <a:ext cx="4384032" cy="704087"/>
          </a:xfrm>
        </p:spPr>
        <p:txBody>
          <a:bodyPr anchor="b" anchorCtr="1">
            <a:normAutofit/>
          </a:bodyPr>
          <a:lstStyle>
            <a:lvl1pPr marL="0" indent="0" algn="ctr">
              <a:buNone/>
              <a:defRPr sz="1844" b="0" cap="all" spc="97" baseline="0">
                <a:solidFill>
                  <a:schemeClr val="tx2"/>
                </a:solidFill>
              </a:defRPr>
            </a:lvl1pPr>
            <a:lvl2pPr marL="443777" indent="0">
              <a:buNone/>
              <a:defRPr sz="1844"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1469652" y="3143251"/>
            <a:ext cx="4384032"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1"/>
            <a:ext cx="4387355"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5"/>
            <a:ext cx="4387355" cy="704087"/>
          </a:xfrm>
        </p:spPr>
        <p:txBody>
          <a:bodyPr anchor="b" anchorCtr="1">
            <a:normAutofit/>
          </a:bodyPr>
          <a:lstStyle>
            <a:lvl1pPr marL="0" indent="0" algn="ctr">
              <a:buNone/>
              <a:defRPr sz="1844" b="0" cap="all" spc="97" baseline="0">
                <a:solidFill>
                  <a:schemeClr val="tx2"/>
                </a:solidFill>
              </a:defRPr>
            </a:lvl1pPr>
            <a:lvl2pPr marL="443777" indent="0">
              <a:buNone/>
              <a:defRPr sz="1844"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7" name="Date Placeholder 6"/>
          <p:cNvSpPr>
            <a:spLocks noGrp="1"/>
          </p:cNvSpPr>
          <p:nvPr>
            <p:ph type="dt" sz="half" idx="10"/>
          </p:nvPr>
        </p:nvSpPr>
        <p:spPr/>
        <p:txBody>
          <a:bodyPr/>
          <a:lstStyle/>
          <a:p>
            <a:fld id="{B040F7D1-F040-4AC0-B204-30057203117C}"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9B360-CC54-4447-9ACA-138D53486E8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85173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94D9-06BF-4F42-B309-EE6043EFC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39F0A9-9E70-46DA-88F3-7E4F3560B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CD8A7-8FFE-48FC-BF76-4684A98EC710}"/>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5" name="Footer Placeholder 4">
            <a:extLst>
              <a:ext uri="{FF2B5EF4-FFF2-40B4-BE49-F238E27FC236}">
                <a16:creationId xmlns:a16="http://schemas.microsoft.com/office/drawing/2014/main" id="{54703804-7B2E-4098-B080-4A222AE3DB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98C5A-64A0-4A9F-8A56-D07997F1684A}"/>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1152902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8BB3E-66B9-440C-8436-1DD5C0495A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BC46E-08BF-483E-8FF6-EC41A38ABE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5D072-6FE7-4523-9234-2F781F5AC461}"/>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5" name="Footer Placeholder 4">
            <a:extLst>
              <a:ext uri="{FF2B5EF4-FFF2-40B4-BE49-F238E27FC236}">
                <a16:creationId xmlns:a16="http://schemas.microsoft.com/office/drawing/2014/main" id="{FA00B470-C993-4EC2-AF43-AE443CCAC7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D0835-1A49-423C-9D58-6AB092BFEF44}"/>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1292618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F819-6E42-425F-8B7C-00AFF0509F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C4563A-2960-4ACD-978B-95FB3B8FCF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C1FDDB-61A8-4AD2-9F92-CAE600CFCF79}"/>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5" name="Footer Placeholder 4">
            <a:extLst>
              <a:ext uri="{FF2B5EF4-FFF2-40B4-BE49-F238E27FC236}">
                <a16:creationId xmlns:a16="http://schemas.microsoft.com/office/drawing/2014/main" id="{98DD50D1-8000-4007-98D0-4A29556890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61D3B-C40E-42FC-AAC7-2E93C5233763}"/>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278907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28983-32EA-422C-A10B-F632FE77DF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159078-93C3-4651-9AC7-D6A7A1FCC8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49D0F-5272-43E3-9D57-79DE37C204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0616A9-0552-490D-8BD2-0478DB7FC955}"/>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6" name="Footer Placeholder 5">
            <a:extLst>
              <a:ext uri="{FF2B5EF4-FFF2-40B4-BE49-F238E27FC236}">
                <a16:creationId xmlns:a16="http://schemas.microsoft.com/office/drawing/2014/main" id="{07DCBCE6-342A-4D3F-B60E-9FD58D2423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232D34-63F3-48FC-BB77-769004BFAFE4}"/>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976953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6E5C-FD5B-47B5-9DC5-3565625CF6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971E2E-F4D4-4063-BC54-D11F5D4EAB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1CFB44-AAF5-44DA-9A01-5C2D292CEF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B58019-F274-41DC-8007-8496C0CDF4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FA98E-3892-4A2F-83D9-815ABD9E8B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B5223-60EC-4089-83A0-A5BB0BDDC312}"/>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8" name="Footer Placeholder 7">
            <a:extLst>
              <a:ext uri="{FF2B5EF4-FFF2-40B4-BE49-F238E27FC236}">
                <a16:creationId xmlns:a16="http://schemas.microsoft.com/office/drawing/2014/main" id="{84C4EF04-9DA1-4F63-9623-A36B0C5F2C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90E22-55A6-44B2-82FA-D7844AAB347A}"/>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2257732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34BC0-5599-4B48-B2FA-08B1841F6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490A80-6656-49B1-A64B-1C55004FA98B}"/>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4" name="Footer Placeholder 3">
            <a:extLst>
              <a:ext uri="{FF2B5EF4-FFF2-40B4-BE49-F238E27FC236}">
                <a16:creationId xmlns:a16="http://schemas.microsoft.com/office/drawing/2014/main" id="{A6BB08D4-1379-4CE8-AE7F-F88B2AD9AA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725281-B8C0-4629-92B9-13E79EEC7327}"/>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3414050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CB3111-FF0F-405F-A18F-D9E1A6E02DD8}"/>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3" name="Footer Placeholder 2">
            <a:extLst>
              <a:ext uri="{FF2B5EF4-FFF2-40B4-BE49-F238E27FC236}">
                <a16:creationId xmlns:a16="http://schemas.microsoft.com/office/drawing/2014/main" id="{3C2F5CE2-C2F7-4650-8CEF-1C423E3F5D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89F441-4BA9-4ADE-A0AF-49F39EE00384}"/>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77437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CC473A-7891-6D4C-A3CC-B17593C1D1E8}" type="datetime1">
              <a:rPr lang="en-US" smtClean="0"/>
              <a:t>1/12/2021</a:t>
            </a:fld>
            <a:endParaRPr lang="en-US"/>
          </a:p>
        </p:txBody>
      </p:sp>
      <p:sp>
        <p:nvSpPr>
          <p:cNvPr id="5" name="Footer Placeholder 4"/>
          <p:cNvSpPr>
            <a:spLocks noGrp="1"/>
          </p:cNvSpPr>
          <p:nvPr>
            <p:ph type="ftr" sz="quarter" idx="11"/>
          </p:nvPr>
        </p:nvSpPr>
        <p:spPr/>
        <p:txBody>
          <a:bodyPr/>
          <a:lstStyle/>
          <a:p>
            <a:r>
              <a:rPr lang="en-US"/>
              <a:t>Slide </a:t>
            </a:r>
          </a:p>
        </p:txBody>
      </p:sp>
      <p:sp>
        <p:nvSpPr>
          <p:cNvPr id="6" name="Slide Number Placeholder 5"/>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136077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ECAA5-2B05-4F7B-B2F7-1BC94C8A23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D32E3D9-4D07-439A-92CD-07A2F85A9A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974E3E-5DD4-45DE-AC85-8E7285107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EF572E-7DAB-45AE-9AB0-DB566189AA2F}"/>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6" name="Footer Placeholder 5">
            <a:extLst>
              <a:ext uri="{FF2B5EF4-FFF2-40B4-BE49-F238E27FC236}">
                <a16:creationId xmlns:a16="http://schemas.microsoft.com/office/drawing/2014/main" id="{32528B74-D1E3-4DAD-8A06-579762EFE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2A9B44-B488-432A-A8F9-810B19B9D8E8}"/>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3946409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0A7BE-1621-49B9-839F-54F447C1E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79CA48-7EFA-4428-B7C7-86630C0344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22340D-9123-476D-A42F-61B410986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64AF94-C7B5-407C-A05D-0476EDE75F2D}"/>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6" name="Footer Placeholder 5">
            <a:extLst>
              <a:ext uri="{FF2B5EF4-FFF2-40B4-BE49-F238E27FC236}">
                <a16:creationId xmlns:a16="http://schemas.microsoft.com/office/drawing/2014/main" id="{C123469E-7F6B-4A5A-8913-91A4CB6A48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CFE993-14A8-4355-A5C3-5E7722517CD2}"/>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3727749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09228-F3C1-4EF3-BB27-81FA538BD6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FA7D91-BA12-4441-8AE1-F46FC39A45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C7074-8992-494B-B20B-AD919B9EEB26}"/>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5" name="Footer Placeholder 4">
            <a:extLst>
              <a:ext uri="{FF2B5EF4-FFF2-40B4-BE49-F238E27FC236}">
                <a16:creationId xmlns:a16="http://schemas.microsoft.com/office/drawing/2014/main" id="{7B7FD023-0353-4D71-AF7E-DC15B9B7C6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BF3DDC-19F3-4BC9-B1B2-CFE385B8D4F4}"/>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1629469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4027FD-486F-430B-BC07-1EF8ABC789F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BC042F-3221-4802-BCEB-84F0DDA3E1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2E796-8E7D-47FF-ABFB-5FE9B031EDA2}"/>
              </a:ext>
            </a:extLst>
          </p:cNvPr>
          <p:cNvSpPr>
            <a:spLocks noGrp="1"/>
          </p:cNvSpPr>
          <p:nvPr>
            <p:ph type="dt" sz="half" idx="10"/>
          </p:nvPr>
        </p:nvSpPr>
        <p:spPr/>
        <p:txBody>
          <a:bodyPr/>
          <a:lstStyle/>
          <a:p>
            <a:fld id="{159DEE6B-9E51-471B-8425-811A695A0078}" type="datetimeFigureOut">
              <a:rPr lang="en-US" smtClean="0"/>
              <a:t>1/12/2021</a:t>
            </a:fld>
            <a:endParaRPr lang="en-US"/>
          </a:p>
        </p:txBody>
      </p:sp>
      <p:sp>
        <p:nvSpPr>
          <p:cNvPr id="5" name="Footer Placeholder 4">
            <a:extLst>
              <a:ext uri="{FF2B5EF4-FFF2-40B4-BE49-F238E27FC236}">
                <a16:creationId xmlns:a16="http://schemas.microsoft.com/office/drawing/2014/main" id="{804E5EA9-1736-4587-BB78-FE35DC114A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1C17A-E141-43F7-B803-A4760C3146D5}"/>
              </a:ext>
            </a:extLst>
          </p:cNvPr>
          <p:cNvSpPr>
            <a:spLocks noGrp="1"/>
          </p:cNvSpPr>
          <p:nvPr>
            <p:ph type="sldNum" sz="quarter" idx="12"/>
          </p:nvPr>
        </p:nvSpPr>
        <p:spPr/>
        <p:txBody>
          <a:bodyPr/>
          <a:lstStyle/>
          <a:p>
            <a:fld id="{23296DB5-5242-4D09-86CB-F1AB486B56CC}" type="slidenum">
              <a:rPr lang="en-US" smtClean="0"/>
              <a:t>‹#›</a:t>
            </a:fld>
            <a:endParaRPr lang="en-US"/>
          </a:p>
        </p:txBody>
      </p:sp>
    </p:spTree>
    <p:extLst>
      <p:ext uri="{BB962C8B-B14F-4D97-AF65-F5344CB8AC3E}">
        <p14:creationId xmlns:p14="http://schemas.microsoft.com/office/powerpoint/2010/main" val="315157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756973-9ACE-C649-A0B5-D93A21AFC186}" type="datetime1">
              <a:rPr lang="en-US" smtClean="0"/>
              <a:t>1/12/2021</a:t>
            </a:fld>
            <a:endParaRPr lang="en-US"/>
          </a:p>
        </p:txBody>
      </p:sp>
      <p:sp>
        <p:nvSpPr>
          <p:cNvPr id="5" name="Footer Placeholder 4"/>
          <p:cNvSpPr>
            <a:spLocks noGrp="1"/>
          </p:cNvSpPr>
          <p:nvPr>
            <p:ph type="ftr" sz="quarter" idx="11"/>
          </p:nvPr>
        </p:nvSpPr>
        <p:spPr/>
        <p:txBody>
          <a:bodyPr/>
          <a:lstStyle/>
          <a:p>
            <a:r>
              <a:rPr lang="en-US"/>
              <a:t>Slide </a:t>
            </a:r>
          </a:p>
        </p:txBody>
      </p:sp>
      <p:sp>
        <p:nvSpPr>
          <p:cNvPr id="6" name="Slide Number Placeholder 5"/>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3154001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9DD536-EC37-C246-A189-E0F0AF35090C}" type="datetime1">
              <a:rPr lang="en-US" smtClean="0"/>
              <a:t>1/12/2021</a:t>
            </a:fld>
            <a:endParaRPr lang="en-US"/>
          </a:p>
        </p:txBody>
      </p:sp>
      <p:sp>
        <p:nvSpPr>
          <p:cNvPr id="6" name="Footer Placeholder 5"/>
          <p:cNvSpPr>
            <a:spLocks noGrp="1"/>
          </p:cNvSpPr>
          <p:nvPr>
            <p:ph type="ftr" sz="quarter" idx="11"/>
          </p:nvPr>
        </p:nvSpPr>
        <p:spPr/>
        <p:txBody>
          <a:bodyPr/>
          <a:lstStyle/>
          <a:p>
            <a:r>
              <a:rPr lang="en-US"/>
              <a:t>Slide </a:t>
            </a:r>
          </a:p>
        </p:txBody>
      </p:sp>
      <p:sp>
        <p:nvSpPr>
          <p:cNvPr id="7" name="Slide Number Placeholder 6"/>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3719270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8D2EDD-765F-0248-9675-4EB8F8405547}" type="datetime1">
              <a:rPr lang="en-US" smtClean="0"/>
              <a:t>1/12/2021</a:t>
            </a:fld>
            <a:endParaRPr lang="en-US"/>
          </a:p>
        </p:txBody>
      </p:sp>
      <p:sp>
        <p:nvSpPr>
          <p:cNvPr id="8" name="Footer Placeholder 7"/>
          <p:cNvSpPr>
            <a:spLocks noGrp="1"/>
          </p:cNvSpPr>
          <p:nvPr>
            <p:ph type="ftr" sz="quarter" idx="11"/>
          </p:nvPr>
        </p:nvSpPr>
        <p:spPr/>
        <p:txBody>
          <a:bodyPr/>
          <a:lstStyle/>
          <a:p>
            <a:r>
              <a:rPr lang="en-US"/>
              <a:t>Slide </a:t>
            </a:r>
          </a:p>
        </p:txBody>
      </p:sp>
      <p:sp>
        <p:nvSpPr>
          <p:cNvPr id="9" name="Slide Number Placeholder 8"/>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2289177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F5948-6D1B-8E41-95A4-E9882F228AAA}" type="datetime1">
              <a:rPr lang="en-US" smtClean="0"/>
              <a:t>1/12/2021</a:t>
            </a:fld>
            <a:endParaRPr lang="en-US"/>
          </a:p>
        </p:txBody>
      </p:sp>
      <p:sp>
        <p:nvSpPr>
          <p:cNvPr id="4" name="Footer Placeholder 3"/>
          <p:cNvSpPr>
            <a:spLocks noGrp="1"/>
          </p:cNvSpPr>
          <p:nvPr>
            <p:ph type="ftr" sz="quarter" idx="11"/>
          </p:nvPr>
        </p:nvSpPr>
        <p:spPr/>
        <p:txBody>
          <a:bodyPr/>
          <a:lstStyle/>
          <a:p>
            <a:r>
              <a:rPr lang="en-US"/>
              <a:t>Slide </a:t>
            </a:r>
          </a:p>
        </p:txBody>
      </p:sp>
      <p:sp>
        <p:nvSpPr>
          <p:cNvPr id="5" name="Slide Number Placeholder 4"/>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3498836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B2A511-C0CB-C845-BD34-9FC46EFEA678}" type="datetime1">
              <a:rPr lang="en-US" smtClean="0"/>
              <a:t>1/12/2021</a:t>
            </a:fld>
            <a:endParaRPr lang="en-US"/>
          </a:p>
        </p:txBody>
      </p:sp>
      <p:sp>
        <p:nvSpPr>
          <p:cNvPr id="3" name="Footer Placeholder 2"/>
          <p:cNvSpPr>
            <a:spLocks noGrp="1"/>
          </p:cNvSpPr>
          <p:nvPr>
            <p:ph type="ftr" sz="quarter" idx="11"/>
          </p:nvPr>
        </p:nvSpPr>
        <p:spPr/>
        <p:txBody>
          <a:bodyPr/>
          <a:lstStyle/>
          <a:p>
            <a:r>
              <a:rPr lang="en-US"/>
              <a:t>Slide </a:t>
            </a:r>
          </a:p>
        </p:txBody>
      </p:sp>
      <p:sp>
        <p:nvSpPr>
          <p:cNvPr id="4" name="Slide Number Placeholder 3"/>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2254195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D7A0B6-B278-5545-8513-5AC10E375524}" type="datetime1">
              <a:rPr lang="en-US" smtClean="0"/>
              <a:t>1/12/2021</a:t>
            </a:fld>
            <a:endParaRPr lang="en-US"/>
          </a:p>
        </p:txBody>
      </p:sp>
      <p:sp>
        <p:nvSpPr>
          <p:cNvPr id="6" name="Footer Placeholder 5"/>
          <p:cNvSpPr>
            <a:spLocks noGrp="1"/>
          </p:cNvSpPr>
          <p:nvPr>
            <p:ph type="ftr" sz="quarter" idx="11"/>
          </p:nvPr>
        </p:nvSpPr>
        <p:spPr/>
        <p:txBody>
          <a:bodyPr/>
          <a:lstStyle/>
          <a:p>
            <a:r>
              <a:rPr lang="en-US"/>
              <a:t>Slide </a:t>
            </a:r>
          </a:p>
        </p:txBody>
      </p:sp>
      <p:sp>
        <p:nvSpPr>
          <p:cNvPr id="7" name="Slide Number Placeholder 6"/>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299908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663622-619C-0F49-BEE1-BE8B989B4C80}" type="datetime1">
              <a:rPr lang="en-US" smtClean="0"/>
              <a:t>1/12/2021</a:t>
            </a:fld>
            <a:endParaRPr lang="en-US"/>
          </a:p>
        </p:txBody>
      </p:sp>
      <p:sp>
        <p:nvSpPr>
          <p:cNvPr id="6" name="Footer Placeholder 5"/>
          <p:cNvSpPr>
            <a:spLocks noGrp="1"/>
          </p:cNvSpPr>
          <p:nvPr>
            <p:ph type="ftr" sz="quarter" idx="11"/>
          </p:nvPr>
        </p:nvSpPr>
        <p:spPr/>
        <p:txBody>
          <a:bodyPr/>
          <a:lstStyle/>
          <a:p>
            <a:r>
              <a:rPr lang="en-US"/>
              <a:t>Slide </a:t>
            </a:r>
          </a:p>
        </p:txBody>
      </p:sp>
      <p:sp>
        <p:nvSpPr>
          <p:cNvPr id="7" name="Slide Number Placeholder 6"/>
          <p:cNvSpPr>
            <a:spLocks noGrp="1"/>
          </p:cNvSpPr>
          <p:nvPr>
            <p:ph type="sldNum" sz="quarter" idx="12"/>
          </p:nvPr>
        </p:nvSpPr>
        <p:spPr/>
        <p:txBody>
          <a:bodyPr/>
          <a:lstStyle/>
          <a:p>
            <a:fld id="{FE9B544F-0B62-4C83-BC9C-2B580F65DCAE}" type="slidenum">
              <a:rPr lang="en-US" smtClean="0"/>
              <a:t>‹#›</a:t>
            </a:fld>
            <a:endParaRPr lang="en-US"/>
          </a:p>
        </p:txBody>
      </p:sp>
    </p:spTree>
    <p:extLst>
      <p:ext uri="{BB962C8B-B14F-4D97-AF65-F5344CB8AC3E}">
        <p14:creationId xmlns:p14="http://schemas.microsoft.com/office/powerpoint/2010/main" val="4165163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A6541-E683-A948-B9C7-86453CF05FC1}" type="datetime1">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Slide </a:t>
            </a:r>
            <a:fld id="{C4571D8C-3DF3-4B67-A3E0-450A9EE530C4}" type="slidenum">
              <a:rPr lang="en-US" smtClean="0"/>
              <a:pPr/>
              <a:t>‹#›</a:t>
            </a:fld>
            <a:r>
              <a:rPr lang="en-US" dirty="0"/>
              <a:t> </a:t>
            </a:r>
          </a:p>
        </p:txBody>
      </p:sp>
      <p:sp>
        <p:nvSpPr>
          <p:cNvPr id="6" name="Slide Number Placeholder 5"/>
          <p:cNvSpPr>
            <a:spLocks noGrp="1"/>
          </p:cNvSpPr>
          <p:nvPr>
            <p:ph type="sldNum" sz="quarter" idx="4"/>
          </p:nvPr>
        </p:nvSpPr>
        <p:spPr>
          <a:xfrm>
            <a:off x="9190022" y="182562"/>
            <a:ext cx="2743200" cy="365125"/>
          </a:xfrm>
          <a:prstGeom prst="rect">
            <a:avLst/>
          </a:prstGeom>
        </p:spPr>
        <p:txBody>
          <a:bodyPr vert="horz" lIns="91440" tIns="45720" rIns="91440" bIns="45720" rtlCol="0" anchor="ctr"/>
          <a:lstStyle>
            <a:lvl1pPr algn="r">
              <a:defRPr sz="1600" b="1">
                <a:solidFill>
                  <a:schemeClr val="bg1"/>
                </a:solidFill>
              </a:defRPr>
            </a:lvl1pPr>
          </a:lstStyle>
          <a:p>
            <a:fld id="{FE9B544F-0B62-4C83-BC9C-2B580F65DCAE}" type="slidenum">
              <a:rPr lang="en-US" smtClean="0"/>
              <a:pPr/>
              <a:t>‹#›</a:t>
            </a:fld>
            <a:endParaRPr lang="en-US" dirty="0">
              <a:solidFill>
                <a:schemeClr val="bg1"/>
              </a:solidFill>
            </a:endParaRPr>
          </a:p>
        </p:txBody>
      </p:sp>
    </p:spTree>
    <p:extLst>
      <p:ext uri="{BB962C8B-B14F-4D97-AF65-F5344CB8AC3E}">
        <p14:creationId xmlns:p14="http://schemas.microsoft.com/office/powerpoint/2010/main" val="2758263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5A818F-9971-4FA8-B3E8-7CFE6423B1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991539-5A1C-4C4C-A74E-39ED2E23C4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B3691-95F2-4E16-91EB-A3277101DF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9DEE6B-9E51-471B-8425-811A695A0078}" type="datetimeFigureOut">
              <a:rPr lang="en-US" smtClean="0"/>
              <a:t>1/12/2021</a:t>
            </a:fld>
            <a:endParaRPr lang="en-US"/>
          </a:p>
        </p:txBody>
      </p:sp>
      <p:sp>
        <p:nvSpPr>
          <p:cNvPr id="5" name="Footer Placeholder 4">
            <a:extLst>
              <a:ext uri="{FF2B5EF4-FFF2-40B4-BE49-F238E27FC236}">
                <a16:creationId xmlns:a16="http://schemas.microsoft.com/office/drawing/2014/main" id="{2B6668D5-0B10-4940-9066-EBEE570912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525CAD-CC35-46C6-99CC-136BF587D8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296DB5-5242-4D09-86CB-F1AB486B56CC}" type="slidenum">
              <a:rPr lang="en-US" smtClean="0"/>
              <a:t>‹#›</a:t>
            </a:fld>
            <a:endParaRPr lang="en-US"/>
          </a:p>
        </p:txBody>
      </p:sp>
    </p:spTree>
    <p:extLst>
      <p:ext uri="{BB962C8B-B14F-4D97-AF65-F5344CB8AC3E}">
        <p14:creationId xmlns:p14="http://schemas.microsoft.com/office/powerpoint/2010/main" val="4653295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svg"/><Relationship Id="rId18" Type="http://schemas.openxmlformats.org/officeDocument/2006/relationships/image" Target="../media/image37.sv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notesSlide" Target="../notesSlides/notesSlide7.xml"/><Relationship Id="rId16" Type="http://schemas.openxmlformats.org/officeDocument/2006/relationships/image" Target="../media/image35.png"/><Relationship Id="rId20" Type="http://schemas.openxmlformats.org/officeDocument/2006/relationships/image" Target="../media/image39.svg"/><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eg"/><Relationship Id="rId15" Type="http://schemas.openxmlformats.org/officeDocument/2006/relationships/image" Target="../media/image34.svg"/><Relationship Id="rId10" Type="http://schemas.openxmlformats.org/officeDocument/2006/relationships/image" Target="../media/image29.jpeg"/><Relationship Id="rId19" Type="http://schemas.openxmlformats.org/officeDocument/2006/relationships/image" Target="../media/image38.pn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png"/><Relationship Id="rId22" Type="http://schemas.openxmlformats.org/officeDocument/2006/relationships/image" Target="../media/image41.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www.leg.state.nv.us/App/NELIS/REL/81st2021/Bill/7186/Text"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5.png"/><Relationship Id="rId12"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14.xml"/><Relationship Id="rId6" Type="http://schemas.openxmlformats.org/officeDocument/2006/relationships/image" Target="../media/image13.png"/><Relationship Id="rId11" Type="http://schemas.openxmlformats.org/officeDocument/2006/relationships/image" Target="../media/image20.png"/><Relationship Id="rId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view of a city&#10;&#10;Description automatically generated">
            <a:extLst>
              <a:ext uri="{FF2B5EF4-FFF2-40B4-BE49-F238E27FC236}">
                <a16:creationId xmlns:a16="http://schemas.microsoft.com/office/drawing/2014/main" id="{73CEFA2E-498D-454B-B5D2-FB67CD17C03C}"/>
              </a:ext>
            </a:extLst>
          </p:cNvPr>
          <p:cNvPicPr>
            <a:picLocks noChangeAspect="1"/>
          </p:cNvPicPr>
          <p:nvPr/>
        </p:nvPicPr>
        <p:blipFill rotWithShape="1">
          <a:blip r:embed="rId2">
            <a:extLst>
              <a:ext uri="{28A0092B-C50C-407E-A947-70E740481C1C}">
                <a14:useLocalDpi xmlns:a14="http://schemas.microsoft.com/office/drawing/2010/main" val="0"/>
              </a:ext>
            </a:extLst>
          </a:blip>
          <a:srcRect l="-1723" r="37102"/>
          <a:stretch/>
        </p:blipFill>
        <p:spPr>
          <a:xfrm>
            <a:off x="-335280" y="-1"/>
            <a:ext cx="12527280" cy="6858001"/>
          </a:xfrm>
          <a:prstGeom prst="rect">
            <a:avLst/>
          </a:prstGeom>
        </p:spPr>
      </p:pic>
      <p:sp>
        <p:nvSpPr>
          <p:cNvPr id="5" name="Title 1">
            <a:extLst>
              <a:ext uri="{FF2B5EF4-FFF2-40B4-BE49-F238E27FC236}">
                <a16:creationId xmlns:a16="http://schemas.microsoft.com/office/drawing/2014/main" id="{E443AD6F-B49C-467C-B6E7-7904AF60C3C9}"/>
              </a:ext>
            </a:extLst>
          </p:cNvPr>
          <p:cNvSpPr txBox="1">
            <a:spLocks/>
          </p:cNvSpPr>
          <p:nvPr/>
        </p:nvSpPr>
        <p:spPr>
          <a:xfrm>
            <a:off x="1957375" y="4194248"/>
            <a:ext cx="8562843" cy="2374696"/>
          </a:xfrm>
          <a:prstGeom prst="rect">
            <a:avLst/>
          </a:prstGeom>
          <a:effectLst>
            <a:outerShdw blurRad="50800" dist="38100" dir="2700000" algn="tl" rotWithShape="0">
              <a:prstClr val="black">
                <a:alpha val="40000"/>
              </a:prstClr>
            </a:outerShdw>
          </a:effectLst>
        </p:spPr>
        <p:txBody>
          <a:bodyPr vert="horz" lIns="0" tIns="45720" rIns="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spc="-1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Board of County Commissioners 2021 Annual Workshop</a:t>
            </a:r>
          </a:p>
          <a:p>
            <a:pPr algn="l"/>
            <a:r>
              <a:rPr lang="en-US" sz="2200" b="1" i="1" spc="-1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Jan. 13, 2021</a:t>
            </a:r>
            <a:br>
              <a:rPr lang="en-US" b="1" spc="-150" dirty="0">
                <a:solidFill>
                  <a:schemeClr val="bg1"/>
                </a:solidFill>
                <a:latin typeface="Arial" panose="020B0604020202020204" pitchFamily="34" charset="0"/>
                <a:cs typeface="Arial" panose="020B0604020202020204" pitchFamily="34" charset="0"/>
              </a:rPr>
            </a:br>
            <a:br>
              <a:rPr lang="en-US" sz="2400" b="1" spc="-150" dirty="0">
                <a:solidFill>
                  <a:schemeClr val="bg1"/>
                </a:solidFill>
                <a:latin typeface="Arial" panose="020B0604020202020204" pitchFamily="34" charset="0"/>
                <a:cs typeface="Arial" panose="020B0604020202020204" pitchFamily="34" charset="0"/>
              </a:rPr>
            </a:br>
            <a:br>
              <a:rPr lang="en-US" sz="1800" b="1" spc="-150" dirty="0">
                <a:solidFill>
                  <a:schemeClr val="bg1"/>
                </a:solidFill>
                <a:latin typeface="Arial" panose="020B0604020202020204" pitchFamily="34" charset="0"/>
                <a:cs typeface="Arial" panose="020B0604020202020204" pitchFamily="34" charset="0"/>
              </a:rPr>
            </a:br>
            <a:endParaRPr lang="en-US" sz="1800" b="1" spc="-15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699622C7-259B-481C-BB51-B5FBD7340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5571" y="1252064"/>
            <a:ext cx="2652528" cy="26531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4749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6" name="Title 1"/>
          <p:cNvSpPr>
            <a:spLocks noGrp="1"/>
          </p:cNvSpPr>
          <p:nvPr>
            <p:ph type="ctrTitle"/>
          </p:nvPr>
        </p:nvSpPr>
        <p:spPr>
          <a:xfrm>
            <a:off x="1680190" y="292730"/>
            <a:ext cx="9998666" cy="840732"/>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Boards/Committees &gt; BCC Appoints Members</a:t>
            </a:r>
            <a:br>
              <a:rPr lang="en-US" sz="3600" b="1" spc="-150" dirty="0">
                <a:solidFill>
                  <a:schemeClr val="bg1"/>
                </a:solidFill>
                <a:latin typeface="Arial" panose="020B0604020202020204" pitchFamily="34" charset="0"/>
                <a:cs typeface="Arial" panose="020B0604020202020204" pitchFamily="34" charset="0"/>
              </a:rPr>
            </a:br>
            <a:br>
              <a:rPr lang="en-US" sz="3600" b="1" spc="-150" dirty="0">
                <a:solidFill>
                  <a:schemeClr val="bg1"/>
                </a:solidFill>
                <a:latin typeface="Arial" panose="020B0604020202020204" pitchFamily="34" charset="0"/>
                <a:cs typeface="Arial" panose="020B0604020202020204" pitchFamily="34" charset="0"/>
              </a:rPr>
            </a:br>
            <a:br>
              <a:rPr lang="en-US" sz="3600" b="1" spc="-150" dirty="0">
                <a:solidFill>
                  <a:schemeClr val="bg1"/>
                </a:solidFill>
                <a:latin typeface="Arial" panose="020B0604020202020204" pitchFamily="34" charset="0"/>
                <a:cs typeface="Arial" panose="020B0604020202020204" pitchFamily="34" charset="0"/>
              </a:rPr>
            </a:br>
            <a:endParaRPr lang="en-US" sz="3600" b="1" spc="-15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CB31EB-AD14-114D-BC93-6F108659AD31}"/>
              </a:ext>
            </a:extLst>
          </p:cNvPr>
          <p:cNvSpPr txBox="1"/>
          <p:nvPr/>
        </p:nvSpPr>
        <p:spPr>
          <a:xfrm>
            <a:off x="706033" y="1090526"/>
            <a:ext cx="10784003" cy="4048142"/>
          </a:xfrm>
          <a:prstGeom prst="rect">
            <a:avLst/>
          </a:prstGeom>
          <a:noFill/>
        </p:spPr>
        <p:txBody>
          <a:bodyPr wrap="square" numCol="2" rtlCol="0">
            <a:noAutofit/>
          </a:bodyPr>
          <a:lstStyle/>
          <a:p>
            <a:pPr marL="28575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911 Emergency Response Advisory Committee</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Carson-Truckee Water Conservancy District</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District Board of Health</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Reno-Tahoe Airport Authority Board of Trustees</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Reno-Tahoe Airport Authority Airport Noise Advisory Panel</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Tahoe Regional Planning Agency Advisory Planning Commission</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Truckee Meadows Regional Planning Commission</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Truckee River Fund Advisory</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Advisory Board to Manage Wildlife</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Board of Adjustment</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Board of Equalization</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Building and Safety Enterprise Fund</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Internal Audit Committee</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Law Library Board of Trustees</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Library Board of Trustees</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Open Space and Regional Parks</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Planning Commission</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Regional Animal Advisory Board</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800MHz Users Committee</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800MHz Joint Operating Committee</a:t>
            </a:r>
          </a:p>
          <a:p>
            <a:pPr marL="285750" lvl="0" indent="-285750">
              <a:spcAft>
                <a:spcPts val="1200"/>
              </a:spcAft>
              <a:buFont typeface="Arial" panose="020B0604020202020204" pitchFamily="34" charset="0"/>
              <a:buChar char="•"/>
            </a:pPr>
            <a:r>
              <a:rPr lang="en-US" sz="1400" dirty="0">
                <a:latin typeface="Arial" panose="020B0604020202020204" pitchFamily="34" charset="0"/>
                <a:cs typeface="Arial" panose="020B0604020202020204" pitchFamily="34" charset="0"/>
              </a:rPr>
              <a:t>P25 Radio System Joint Operating Committee</a:t>
            </a:r>
          </a:p>
          <a:p>
            <a:pPr marL="285750" lvl="0" indent="-285750">
              <a:spcAft>
                <a:spcPts val="1200"/>
              </a:spcAft>
              <a:buFont typeface="Arial" panose="020B0604020202020204" pitchFamily="34" charset="0"/>
              <a:buChar char="•"/>
            </a:pPr>
            <a:r>
              <a:rPr lang="en-US" sz="1400" i="1" dirty="0">
                <a:latin typeface="Arial" panose="020B0604020202020204" pitchFamily="34" charset="0"/>
                <a:cs typeface="Arial" panose="020B0604020202020204" pitchFamily="34" charset="0"/>
              </a:rPr>
              <a:t>Nevada Local Justice Reinvestment Coordinating Council</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(To be formed July/August 2021,</a:t>
            </a:r>
            <a:r>
              <a:rPr lang="en-US" sz="1400" dirty="0">
                <a:latin typeface="Arial" panose="020B0604020202020204" pitchFamily="34" charset="0"/>
                <a:cs typeface="Arial" panose="020B0604020202020204" pitchFamily="34" charset="0"/>
              </a:rPr>
              <a:t> </a:t>
            </a:r>
            <a:r>
              <a:rPr lang="en-US" sz="1400" i="1" dirty="0">
                <a:latin typeface="Arial" panose="020B0604020202020204" pitchFamily="34" charset="0"/>
                <a:cs typeface="Arial" panose="020B0604020202020204" pitchFamily="34" charset="0"/>
              </a:rPr>
              <a:t>AB 80 (2019))</a:t>
            </a:r>
            <a:endParaRPr lang="en-US" sz="1400" dirty="0">
              <a:latin typeface="Arial" panose="020B0604020202020204" pitchFamily="34" charset="0"/>
              <a:cs typeface="Arial" panose="020B0604020202020204" pitchFamily="34" charset="0"/>
            </a:endParaRPr>
          </a:p>
        </p:txBody>
      </p:sp>
      <p:sp>
        <p:nvSpPr>
          <p:cNvPr id="7" name="Footer Placeholder 4">
            <a:extLst>
              <a:ext uri="{FF2B5EF4-FFF2-40B4-BE49-F238E27FC236}">
                <a16:creationId xmlns:a16="http://schemas.microsoft.com/office/drawing/2014/main" id="{4C2B1212-B93B-304A-9125-C0BCC7301363}"/>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10</a:t>
            </a:fld>
            <a:r>
              <a:rPr lang="en-US"/>
              <a:t> </a:t>
            </a:r>
            <a:endParaRPr lang="en-US" dirty="0"/>
          </a:p>
        </p:txBody>
      </p:sp>
    </p:spTree>
    <p:extLst>
      <p:ext uri="{BB962C8B-B14F-4D97-AF65-F5344CB8AC3E}">
        <p14:creationId xmlns:p14="http://schemas.microsoft.com/office/powerpoint/2010/main" val="395299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6" name="Title 1"/>
          <p:cNvSpPr>
            <a:spLocks noGrp="1"/>
          </p:cNvSpPr>
          <p:nvPr>
            <p:ph type="ctrTitle"/>
          </p:nvPr>
        </p:nvSpPr>
        <p:spPr>
          <a:xfrm>
            <a:off x="1680190" y="234856"/>
            <a:ext cx="10207010" cy="471201"/>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400" b="1" spc="-150" dirty="0">
                <a:solidFill>
                  <a:schemeClr val="bg1"/>
                </a:solidFill>
                <a:latin typeface="Arial" panose="020B0604020202020204" pitchFamily="34" charset="0"/>
                <a:cs typeface="Arial" panose="020B0604020202020204" pitchFamily="34" charset="0"/>
              </a:rPr>
              <a:t>Boards/Committees &gt; BCC may be member or liaison</a:t>
            </a:r>
            <a:br>
              <a:rPr lang="en-US" sz="3400" b="1" spc="-150" dirty="0">
                <a:solidFill>
                  <a:schemeClr val="bg1"/>
                </a:solidFill>
                <a:latin typeface="Arial" panose="020B0604020202020204" pitchFamily="34" charset="0"/>
                <a:cs typeface="Arial" panose="020B0604020202020204" pitchFamily="34" charset="0"/>
              </a:rPr>
            </a:br>
            <a:br>
              <a:rPr lang="en-US" sz="3400" b="1" spc="-150" dirty="0">
                <a:solidFill>
                  <a:schemeClr val="bg1"/>
                </a:solidFill>
                <a:latin typeface="Arial" panose="020B0604020202020204" pitchFamily="34" charset="0"/>
                <a:cs typeface="Arial" panose="020B0604020202020204" pitchFamily="34" charset="0"/>
              </a:rPr>
            </a:br>
            <a:endParaRPr lang="en-US" sz="3400" b="1" spc="-15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CB31EB-AD14-114D-BC93-6F108659AD31}"/>
              </a:ext>
            </a:extLst>
          </p:cNvPr>
          <p:cNvSpPr txBox="1"/>
          <p:nvPr/>
        </p:nvSpPr>
        <p:spPr>
          <a:xfrm>
            <a:off x="706033" y="1009501"/>
            <a:ext cx="11181167" cy="4048142"/>
          </a:xfrm>
          <a:prstGeom prst="rect">
            <a:avLst/>
          </a:prstGeom>
          <a:noFill/>
        </p:spPr>
        <p:txBody>
          <a:bodyPr wrap="square" numCol="2" rtlCol="0">
            <a:noAutofit/>
          </a:bodyPr>
          <a:lstStyle/>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Community Homelessness Advisory Board</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Economic Development Authority of Western Nevada</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Nevada Association of Counties Board of Directors (NACO)</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Nevada Tahoe Conservation District Board of Supervisors</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Nevada Works</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Regional Transportation Commission</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Reno-Sparks Convention &amp; Visitors Authority</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State Land Use Planning Advisory Council (SLUPAC)</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Statewide Partnership on Opioid Crisis</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Tahoe Prosperity Center Board of Directors</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Tahoe Regional Planning Agency Governing Board </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Tahoe Transportation District Board of Directors </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Tahoe Transportation Commission </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Truckee Meadows Regional Planning Agency Governing Board</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Truckee Meadows Water Authority </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Truckee River Flood Management Authority</a:t>
            </a:r>
          </a:p>
          <a:p>
            <a:pPr marL="285750" lvl="0" indent="-285750">
              <a:spcAft>
                <a:spcPts val="600"/>
              </a:spcAft>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Verdi Television District (Liaison)</a:t>
            </a:r>
          </a:p>
          <a:p>
            <a:pPr marL="285750" lvl="0" indent="-285750">
              <a:spcAft>
                <a:spcPts val="600"/>
              </a:spcAft>
              <a:buFont typeface="Arial" panose="020B0604020202020204" pitchFamily="34" charset="0"/>
              <a:buChar char="•"/>
            </a:pPr>
            <a:r>
              <a:rPr lang="en-US" sz="1400" dirty="0" err="1">
                <a:latin typeface="Arial" panose="020B0604020202020204" pitchFamily="34" charset="0"/>
                <a:cs typeface="Arial" panose="020B0604020202020204" pitchFamily="34" charset="0"/>
              </a:rPr>
              <a:t>Vya</a:t>
            </a:r>
            <a:r>
              <a:rPr lang="en-US" sz="1400" dirty="0">
                <a:latin typeface="Arial" panose="020B0604020202020204" pitchFamily="34" charset="0"/>
                <a:cs typeface="Arial" panose="020B0604020202020204" pitchFamily="34" charset="0"/>
              </a:rPr>
              <a:t> Conservation District</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Animal Services Board</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Debt Management Commission</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Criminal Justice Advisory Committee</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District Board of Health</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Internal Audit Committee</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Investment Committee</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Legislative Liaison</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Open Space and Regional Parks Commission</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School District Capital Funding Protection </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School District Oversight Panel</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Senior Services Advisory Board Liaison</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 County Stadium Authority </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Washoe-</a:t>
            </a:r>
            <a:r>
              <a:rPr lang="en-US" sz="1400" dirty="0" err="1">
                <a:latin typeface="Arial" panose="020B0604020202020204" pitchFamily="34" charset="0"/>
                <a:cs typeface="Arial" panose="020B0604020202020204" pitchFamily="34" charset="0"/>
              </a:rPr>
              <a:t>Storey</a:t>
            </a:r>
            <a:r>
              <a:rPr lang="en-US" sz="1400" dirty="0">
                <a:latin typeface="Arial" panose="020B0604020202020204" pitchFamily="34" charset="0"/>
                <a:cs typeface="Arial" panose="020B0604020202020204" pitchFamily="34" charset="0"/>
              </a:rPr>
              <a:t> Conservation District</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Western Nevada Development District</a:t>
            </a:r>
          </a:p>
          <a:p>
            <a:pPr marL="285750" lvl="0" indent="-28575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Western Regional Water Commission</a:t>
            </a:r>
          </a:p>
        </p:txBody>
      </p:sp>
      <p:sp>
        <p:nvSpPr>
          <p:cNvPr id="7" name="Footer Placeholder 4">
            <a:extLst>
              <a:ext uri="{FF2B5EF4-FFF2-40B4-BE49-F238E27FC236}">
                <a16:creationId xmlns:a16="http://schemas.microsoft.com/office/drawing/2014/main" id="{737D97D1-929A-4240-8B01-9DE5F2B781F0}"/>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11</a:t>
            </a:fld>
            <a:r>
              <a:rPr lang="en-US"/>
              <a:t> </a:t>
            </a:r>
            <a:endParaRPr lang="en-US" dirty="0"/>
          </a:p>
        </p:txBody>
      </p:sp>
    </p:spTree>
    <p:extLst>
      <p:ext uri="{BB962C8B-B14F-4D97-AF65-F5344CB8AC3E}">
        <p14:creationId xmlns:p14="http://schemas.microsoft.com/office/powerpoint/2010/main" val="386366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Discussion</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38258"/>
            <a:ext cx="10784003" cy="461665"/>
          </a:xfrm>
          <a:prstGeom prst="rect">
            <a:avLst/>
          </a:prstGeom>
          <a:noFill/>
        </p:spPr>
        <p:txBody>
          <a:bodyPr wrap="square" rtlCol="0">
            <a:spAutoFit/>
          </a:bodyPr>
          <a:lstStyle/>
          <a:p>
            <a:pPr lvl="0" fontAlgn="ctr"/>
            <a:r>
              <a:rPr lang="en-US" sz="2400" b="1" i="1" dirty="0">
                <a:latin typeface="Arial" panose="020B0604020202020204" pitchFamily="34" charset="0"/>
                <a:cs typeface="Arial" panose="020B0604020202020204" pitchFamily="34" charset="0"/>
              </a:rPr>
              <a:t>What concerns do you have? Where should staff focus to affect change? </a:t>
            </a:r>
          </a:p>
        </p:txBody>
      </p:sp>
      <p:sp>
        <p:nvSpPr>
          <p:cNvPr id="2" name="TextBox 1">
            <a:extLst>
              <a:ext uri="{FF2B5EF4-FFF2-40B4-BE49-F238E27FC236}">
                <a16:creationId xmlns:a16="http://schemas.microsoft.com/office/drawing/2014/main" id="{F4780310-75AF-F747-B084-A33BE8884DCA}"/>
              </a:ext>
            </a:extLst>
          </p:cNvPr>
          <p:cNvSpPr txBox="1"/>
          <p:nvPr/>
        </p:nvSpPr>
        <p:spPr>
          <a:xfrm>
            <a:off x="706033" y="2141316"/>
            <a:ext cx="5521147" cy="1200329"/>
          </a:xfrm>
          <a:prstGeom prst="rect">
            <a:avLst/>
          </a:prstGeom>
          <a:noFill/>
        </p:spPr>
        <p:txBody>
          <a:bodyPr wrap="square" rtlCol="0">
            <a:spAutoFit/>
          </a:bodyPr>
          <a:lstStyle/>
          <a:p>
            <a:r>
              <a:rPr lang="en-US" b="1" i="1" dirty="0"/>
              <a:t>Boards/Committees to Review Further:</a:t>
            </a:r>
          </a:p>
          <a:p>
            <a:endParaRPr lang="en-US" dirty="0"/>
          </a:p>
          <a:p>
            <a:endParaRPr lang="en-US" dirty="0"/>
          </a:p>
          <a:p>
            <a:endParaRPr lang="en-US" dirty="0"/>
          </a:p>
        </p:txBody>
      </p:sp>
      <p:sp>
        <p:nvSpPr>
          <p:cNvPr id="8" name="Footer Placeholder 4">
            <a:extLst>
              <a:ext uri="{FF2B5EF4-FFF2-40B4-BE49-F238E27FC236}">
                <a16:creationId xmlns:a16="http://schemas.microsoft.com/office/drawing/2014/main" id="{67EA61BE-E291-2549-AFAC-CCA4A593A2D5}"/>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12</a:t>
            </a:fld>
            <a:r>
              <a:rPr lang="en-US"/>
              <a:t> </a:t>
            </a:r>
            <a:endParaRPr lang="en-US" dirty="0"/>
          </a:p>
        </p:txBody>
      </p:sp>
    </p:spTree>
    <p:extLst>
      <p:ext uri="{BB962C8B-B14F-4D97-AF65-F5344CB8AC3E}">
        <p14:creationId xmlns:p14="http://schemas.microsoft.com/office/powerpoint/2010/main" val="149657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B8ACC-095D-3641-B386-3CC092BB9D8A}"/>
              </a:ext>
            </a:extLst>
          </p:cNvPr>
          <p:cNvSpPr txBox="1"/>
          <p:nvPr/>
        </p:nvSpPr>
        <p:spPr>
          <a:xfrm>
            <a:off x="1579418" y="2567709"/>
            <a:ext cx="7795491" cy="181588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Strategic Topic #3</a:t>
            </a:r>
          </a:p>
          <a:p>
            <a:r>
              <a:rPr lang="en-US" sz="4400" b="1" dirty="0">
                <a:solidFill>
                  <a:schemeClr val="bg1"/>
                </a:solidFill>
                <a:latin typeface="Arial" panose="020B0604020202020204" pitchFamily="34" charset="0"/>
                <a:cs typeface="Arial" panose="020B0604020202020204" pitchFamily="34" charset="0"/>
              </a:rPr>
              <a:t>Health District Board Structure</a:t>
            </a:r>
          </a:p>
        </p:txBody>
      </p:sp>
      <p:sp>
        <p:nvSpPr>
          <p:cNvPr id="3" name="Footer Placeholder 4">
            <a:extLst>
              <a:ext uri="{FF2B5EF4-FFF2-40B4-BE49-F238E27FC236}">
                <a16:creationId xmlns:a16="http://schemas.microsoft.com/office/drawing/2014/main" id="{5CF2D066-F519-6946-AC82-2C08E686A05F}"/>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13</a:t>
            </a:fld>
            <a:r>
              <a:rPr lang="en-US"/>
              <a:t> </a:t>
            </a:r>
            <a:endParaRPr lang="en-US" dirty="0"/>
          </a:p>
        </p:txBody>
      </p:sp>
    </p:spTree>
    <p:extLst>
      <p:ext uri="{BB962C8B-B14F-4D97-AF65-F5344CB8AC3E}">
        <p14:creationId xmlns:p14="http://schemas.microsoft.com/office/powerpoint/2010/main" val="24792719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E3EDABA-5034-451B-9E88-46DAD11D4630}"/>
              </a:ext>
            </a:extLst>
          </p:cNvPr>
          <p:cNvSpPr>
            <a:spLocks noGrp="1"/>
          </p:cNvSpPr>
          <p:nvPr>
            <p:ph type="body" idx="1"/>
          </p:nvPr>
        </p:nvSpPr>
        <p:spPr>
          <a:xfrm>
            <a:off x="2081722" y="1557862"/>
            <a:ext cx="3837886" cy="472391"/>
          </a:xfrm>
          <a:solidFill>
            <a:schemeClr val="bg1"/>
          </a:solidFill>
          <a:ln>
            <a:noFill/>
          </a:ln>
        </p:spPr>
        <p:txBody>
          <a:bodyPr>
            <a:normAutofit/>
          </a:bodyPr>
          <a:lstStyle/>
          <a:p>
            <a:r>
              <a:rPr lang="en-US" sz="2471" dirty="0">
                <a:solidFill>
                  <a:srgbClr val="0076A9"/>
                </a:solidFill>
              </a:rPr>
              <a:t>Washoe County</a:t>
            </a:r>
          </a:p>
        </p:txBody>
      </p:sp>
      <p:sp>
        <p:nvSpPr>
          <p:cNvPr id="4" name="Content Placeholder 3">
            <a:extLst>
              <a:ext uri="{FF2B5EF4-FFF2-40B4-BE49-F238E27FC236}">
                <a16:creationId xmlns:a16="http://schemas.microsoft.com/office/drawing/2014/main" id="{750E75A5-B14E-4A28-B327-A47E4E86506C}"/>
              </a:ext>
            </a:extLst>
          </p:cNvPr>
          <p:cNvSpPr>
            <a:spLocks noGrp="1"/>
          </p:cNvSpPr>
          <p:nvPr>
            <p:ph sz="quarter" idx="4"/>
          </p:nvPr>
        </p:nvSpPr>
        <p:spPr>
          <a:xfrm>
            <a:off x="6351242" y="2278221"/>
            <a:ext cx="3837886" cy="4234719"/>
          </a:xfrm>
          <a:solidFill>
            <a:schemeClr val="bg1"/>
          </a:solidFill>
          <a:ln>
            <a:solidFill>
              <a:schemeClr val="tx1"/>
            </a:solidFill>
          </a:ln>
        </p:spPr>
        <p:txBody>
          <a:bodyPr>
            <a:normAutofit/>
          </a:bodyPr>
          <a:lstStyle/>
          <a:p>
            <a:pPr marL="443777" lvl="2" indent="0">
              <a:buNone/>
            </a:pPr>
            <a:endParaRPr lang="en-US" sz="2118" b="1" dirty="0">
              <a:latin typeface="Century Gothic" panose="020B0502020202020204" pitchFamily="34" charset="0"/>
            </a:endParaRPr>
          </a:p>
          <a:p>
            <a:pPr marL="443777" lvl="2" indent="0">
              <a:buNone/>
            </a:pPr>
            <a:endParaRPr lang="en-US" sz="2118" b="1" dirty="0">
              <a:latin typeface="Century Gothic" panose="020B0502020202020204" pitchFamily="34" charset="0"/>
            </a:endParaRPr>
          </a:p>
          <a:p>
            <a:pPr marL="443777" lvl="2" indent="0">
              <a:buNone/>
            </a:pPr>
            <a:endParaRPr lang="en-US" sz="2118" b="1" dirty="0">
              <a:latin typeface="Century Gothic" panose="020B0502020202020204" pitchFamily="34" charset="0"/>
            </a:endParaRPr>
          </a:p>
          <a:p>
            <a:pPr marL="443777" lvl="2" indent="0">
              <a:buNone/>
            </a:pPr>
            <a:endParaRPr lang="en-US" sz="2118" b="1" dirty="0">
              <a:latin typeface="Century Gothic" panose="020B0502020202020204" pitchFamily="34" charset="0"/>
            </a:endParaRPr>
          </a:p>
          <a:p>
            <a:pPr marL="221888" lvl="1" indent="0">
              <a:buNone/>
            </a:pPr>
            <a:endParaRPr lang="en-US" sz="529" b="1" dirty="0">
              <a:latin typeface="Century Gothic" panose="020B0502020202020204" pitchFamily="34" charset="0"/>
            </a:endParaRPr>
          </a:p>
          <a:p>
            <a:pPr marL="0" indent="0">
              <a:buNone/>
            </a:pPr>
            <a:endParaRPr lang="en-US" sz="2312" b="1" dirty="0">
              <a:latin typeface="Century Gothic" panose="020B0502020202020204" pitchFamily="34" charset="0"/>
            </a:endParaRPr>
          </a:p>
        </p:txBody>
      </p:sp>
      <p:sp>
        <p:nvSpPr>
          <p:cNvPr id="5" name="Text Placeholder 4">
            <a:extLst>
              <a:ext uri="{FF2B5EF4-FFF2-40B4-BE49-F238E27FC236}">
                <a16:creationId xmlns:a16="http://schemas.microsoft.com/office/drawing/2014/main" id="{F1F188A7-2423-4F98-9474-EA6928BA6201}"/>
              </a:ext>
            </a:extLst>
          </p:cNvPr>
          <p:cNvSpPr>
            <a:spLocks noGrp="1"/>
          </p:cNvSpPr>
          <p:nvPr>
            <p:ph type="body" sz="quarter" idx="13"/>
          </p:nvPr>
        </p:nvSpPr>
        <p:spPr>
          <a:xfrm>
            <a:off x="6387989" y="1557862"/>
            <a:ext cx="3832313" cy="486945"/>
          </a:xfrm>
          <a:solidFill>
            <a:schemeClr val="bg1"/>
          </a:solidFill>
          <a:ln>
            <a:noFill/>
          </a:ln>
        </p:spPr>
        <p:txBody>
          <a:bodyPr>
            <a:normAutofit/>
          </a:bodyPr>
          <a:lstStyle/>
          <a:p>
            <a:r>
              <a:rPr lang="en-US" sz="2471" dirty="0">
                <a:solidFill>
                  <a:srgbClr val="0076A9"/>
                </a:solidFill>
              </a:rPr>
              <a:t>Clark County</a:t>
            </a:r>
          </a:p>
        </p:txBody>
      </p:sp>
      <p:sp>
        <p:nvSpPr>
          <p:cNvPr id="6" name="Title 5">
            <a:extLst>
              <a:ext uri="{FF2B5EF4-FFF2-40B4-BE49-F238E27FC236}">
                <a16:creationId xmlns:a16="http://schemas.microsoft.com/office/drawing/2014/main" id="{284CBEB9-C676-4A29-96B2-1624FB13F015}"/>
              </a:ext>
            </a:extLst>
          </p:cNvPr>
          <p:cNvSpPr>
            <a:spLocks noGrp="1"/>
          </p:cNvSpPr>
          <p:nvPr>
            <p:ph type="title"/>
          </p:nvPr>
        </p:nvSpPr>
        <p:spPr>
          <a:xfrm>
            <a:off x="685800" y="281713"/>
            <a:ext cx="8291759" cy="846866"/>
          </a:xfrm>
          <a:solidFill>
            <a:srgbClr val="000066"/>
          </a:solidFill>
          <a:ln>
            <a:noFill/>
          </a:ln>
        </p:spPr>
        <p:txBody>
          <a:bodyPr>
            <a:normAutofit/>
          </a:bodyPr>
          <a:lstStyle/>
          <a:p>
            <a:r>
              <a:rPr lang="en-US" sz="3600" b="1" dirty="0">
                <a:solidFill>
                  <a:schemeClr val="bg1"/>
                </a:solidFill>
                <a:latin typeface="Arial" panose="020B0604020202020204" pitchFamily="34" charset="0"/>
                <a:cs typeface="Arial" panose="020B0604020202020204" pitchFamily="34" charset="0"/>
              </a:rPr>
              <a:t>Health Boards Comparison</a:t>
            </a:r>
          </a:p>
        </p:txBody>
      </p:sp>
      <p:sp>
        <p:nvSpPr>
          <p:cNvPr id="41" name="Content Placeholder 3">
            <a:extLst>
              <a:ext uri="{FF2B5EF4-FFF2-40B4-BE49-F238E27FC236}">
                <a16:creationId xmlns:a16="http://schemas.microsoft.com/office/drawing/2014/main" id="{26A6A4D9-9552-4AA5-BABE-D49CDBECC56C}"/>
              </a:ext>
            </a:extLst>
          </p:cNvPr>
          <p:cNvSpPr txBox="1">
            <a:spLocks/>
          </p:cNvSpPr>
          <p:nvPr/>
        </p:nvSpPr>
        <p:spPr>
          <a:xfrm>
            <a:off x="2139584" y="2298698"/>
            <a:ext cx="3837886" cy="4220961"/>
          </a:xfrm>
          <a:prstGeom prst="rect">
            <a:avLst/>
          </a:prstGeom>
          <a:solidFill>
            <a:schemeClr val="bg1"/>
          </a:solidFill>
          <a:ln>
            <a:solidFill>
              <a:schemeClr val="tx1"/>
            </a:solidFill>
          </a:ln>
        </p:spPr>
        <p:txBody>
          <a:bodyPr vert="horz" lIns="80682" tIns="40341" rIns="80682" bIns="40341" rtlCol="0">
            <a:normAutofit/>
          </a:bodyPr>
          <a:lstStyle>
            <a:lvl1pPr marL="251460" indent="-251460" algn="l" defTabSz="1005840" rtl="0" eaLnBrk="1" latinLnBrk="0" hangingPunct="1">
              <a:lnSpc>
                <a:spcPct val="100000"/>
              </a:lnSpc>
              <a:spcBef>
                <a:spcPts val="1100"/>
              </a:spcBef>
              <a:buClr>
                <a:schemeClr val="accent2"/>
              </a:buClr>
              <a:buFont typeface="Arial" panose="020B0604020202020204" pitchFamily="34" charset="0"/>
              <a:buChar char="•"/>
              <a:defRPr sz="1980" kern="1200">
                <a:solidFill>
                  <a:schemeClr val="tx1">
                    <a:lumMod val="85000"/>
                    <a:lumOff val="15000"/>
                  </a:schemeClr>
                </a:solidFill>
                <a:latin typeface="+mn-lt"/>
                <a:ea typeface="+mn-ea"/>
                <a:cs typeface="+mn-cs"/>
              </a:defRPr>
            </a:lvl1pPr>
            <a:lvl2pPr marL="50292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2pPr>
            <a:lvl3pPr marL="75438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3pPr>
            <a:lvl4pPr marL="100584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4pPr>
            <a:lvl5pPr marL="125730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lumMod val="85000"/>
                    <a:lumOff val="15000"/>
                  </a:schemeClr>
                </a:solidFill>
                <a:latin typeface="+mn-lt"/>
                <a:ea typeface="+mn-ea"/>
                <a:cs typeface="+mn-cs"/>
              </a:defRPr>
            </a:lvl5pPr>
            <a:lvl6pPr marL="1445895"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solidFill>
                <a:latin typeface="+mn-lt"/>
                <a:ea typeface="+mn-ea"/>
                <a:cs typeface="+mn-cs"/>
              </a:defRPr>
            </a:lvl6pPr>
            <a:lvl7pPr marL="163449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a:solidFill>
                  <a:schemeClr val="tx1"/>
                </a:solidFill>
                <a:latin typeface="+mn-lt"/>
                <a:ea typeface="+mn-ea"/>
                <a:cs typeface="+mn-cs"/>
              </a:defRPr>
            </a:lvl7pPr>
            <a:lvl8pPr marL="1823085"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baseline="0">
                <a:solidFill>
                  <a:schemeClr val="tx1"/>
                </a:solidFill>
                <a:latin typeface="+mn-lt"/>
                <a:ea typeface="+mn-ea"/>
                <a:cs typeface="+mn-cs"/>
              </a:defRPr>
            </a:lvl8pPr>
            <a:lvl9pPr marL="2011680" indent="-251460" algn="l" defTabSz="1005840" rtl="0" eaLnBrk="1" latinLnBrk="0" hangingPunct="1">
              <a:lnSpc>
                <a:spcPct val="100000"/>
              </a:lnSpc>
              <a:spcBef>
                <a:spcPts val="1100"/>
              </a:spcBef>
              <a:buClr>
                <a:schemeClr val="accent2"/>
              </a:buClr>
              <a:buFont typeface="Arial" panose="020B0604020202020204" pitchFamily="34" charset="0"/>
              <a:buChar char="•"/>
              <a:defRPr sz="1760" kern="1200" baseline="0">
                <a:solidFill>
                  <a:schemeClr val="tx1"/>
                </a:solidFill>
                <a:latin typeface="+mn-lt"/>
                <a:ea typeface="+mn-ea"/>
                <a:cs typeface="+mn-cs"/>
              </a:defRPr>
            </a:lvl9pPr>
          </a:lstStyle>
          <a:p>
            <a:pPr marL="443777" lvl="2" indent="0">
              <a:buNone/>
            </a:pPr>
            <a:endParaRPr lang="en-US" sz="2118" b="1">
              <a:latin typeface="Century Gothic" panose="020B0502020202020204" pitchFamily="34" charset="0"/>
            </a:endParaRPr>
          </a:p>
          <a:p>
            <a:pPr marL="443777" lvl="2" indent="0">
              <a:buNone/>
            </a:pPr>
            <a:endParaRPr lang="en-US" sz="2118" b="1">
              <a:latin typeface="Century Gothic" panose="020B0502020202020204" pitchFamily="34" charset="0"/>
            </a:endParaRPr>
          </a:p>
          <a:p>
            <a:pPr marL="443777" lvl="2" indent="0">
              <a:buNone/>
            </a:pPr>
            <a:endParaRPr lang="en-US" sz="3177" b="1" dirty="0">
              <a:latin typeface="Century Gothic" panose="020B0502020202020204" pitchFamily="34" charset="0"/>
            </a:endParaRPr>
          </a:p>
        </p:txBody>
      </p:sp>
      <p:pic>
        <p:nvPicPr>
          <p:cNvPr id="88" name="Picture 6" descr="Download Logo">
            <a:extLst>
              <a:ext uri="{FF2B5EF4-FFF2-40B4-BE49-F238E27FC236}">
                <a16:creationId xmlns:a16="http://schemas.microsoft.com/office/drawing/2014/main" id="{C4157C8A-F1E6-4BC5-A0F3-528918D96E9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0103" y="3671819"/>
            <a:ext cx="481151" cy="483299"/>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4" descr="City of Reno | Home - Reno.gov">
            <a:extLst>
              <a:ext uri="{FF2B5EF4-FFF2-40B4-BE49-F238E27FC236}">
                <a16:creationId xmlns:a16="http://schemas.microsoft.com/office/drawing/2014/main" id="{62733B03-C7C1-49E8-A827-39E5569D8F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4887" y="3666793"/>
            <a:ext cx="711949" cy="488324"/>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City of Sparks - Logo Versions">
            <a:extLst>
              <a:ext uri="{FF2B5EF4-FFF2-40B4-BE49-F238E27FC236}">
                <a16:creationId xmlns:a16="http://schemas.microsoft.com/office/drawing/2014/main" id="{87C56277-AAC3-4968-ABB1-C6C68DF4BEE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9519" y="3728872"/>
            <a:ext cx="797638" cy="3880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vigation logo">
            <a:extLst>
              <a:ext uri="{FF2B5EF4-FFF2-40B4-BE49-F238E27FC236}">
                <a16:creationId xmlns:a16="http://schemas.microsoft.com/office/drawing/2014/main" id="{CA92F08A-CD48-4749-9518-B98DE577E04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4784" y="3217083"/>
            <a:ext cx="519691" cy="520708"/>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6" descr="Home">
            <a:extLst>
              <a:ext uri="{FF2B5EF4-FFF2-40B4-BE49-F238E27FC236}">
                <a16:creationId xmlns:a16="http://schemas.microsoft.com/office/drawing/2014/main" id="{870735D0-0940-4F97-94FB-D050D74DF26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0236" y="3239616"/>
            <a:ext cx="520708" cy="52070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ulder City - Las Vegas Global Economic Alliance">
            <a:extLst>
              <a:ext uri="{FF2B5EF4-FFF2-40B4-BE49-F238E27FC236}">
                <a16:creationId xmlns:a16="http://schemas.microsoft.com/office/drawing/2014/main" id="{463DB60C-1793-4730-B89F-684AF882FDA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3160" y="4476641"/>
            <a:ext cx="511750" cy="511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Does This Nevada City Logo Look Like a Hamburger to You? | TIME.com">
            <a:extLst>
              <a:ext uri="{FF2B5EF4-FFF2-40B4-BE49-F238E27FC236}">
                <a16:creationId xmlns:a16="http://schemas.microsoft.com/office/drawing/2014/main" id="{A9C58714-6C35-4A5E-ABCD-24B026F0359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9280" y="4454992"/>
            <a:ext cx="483318" cy="51174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ilverFlume Nevada's Business Portal to start/manage your business">
            <a:extLst>
              <a:ext uri="{FF2B5EF4-FFF2-40B4-BE49-F238E27FC236}">
                <a16:creationId xmlns:a16="http://schemas.microsoft.com/office/drawing/2014/main" id="{08B2A7B8-0371-4205-BB21-C99E5AC23499}"/>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45198" y="4604079"/>
            <a:ext cx="727985" cy="22749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orth Las Vegas, Nevada - Wikipedia">
            <a:extLst>
              <a:ext uri="{FF2B5EF4-FFF2-40B4-BE49-F238E27FC236}">
                <a16:creationId xmlns:a16="http://schemas.microsoft.com/office/drawing/2014/main" id="{F05648A6-52CC-4B45-9838-6D7EB8E124F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310944" y="4505845"/>
            <a:ext cx="483318" cy="4100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F4ADFC8-0E0A-4DA8-9F21-0E27F6071F22}"/>
              </a:ext>
            </a:extLst>
          </p:cNvPr>
          <p:cNvSpPr txBox="1"/>
          <p:nvPr/>
        </p:nvSpPr>
        <p:spPr>
          <a:xfrm>
            <a:off x="2128834" y="2832573"/>
            <a:ext cx="3837885" cy="744243"/>
          </a:xfrm>
          <a:prstGeom prst="rect">
            <a:avLst/>
          </a:prstGeom>
          <a:noFill/>
        </p:spPr>
        <p:txBody>
          <a:bodyPr wrap="square" rtlCol="0">
            <a:spAutoFit/>
          </a:bodyPr>
          <a:lstStyle/>
          <a:p>
            <a:pPr algn="ctr"/>
            <a:r>
              <a:rPr lang="en-US" sz="1412" dirty="0">
                <a:latin typeface="Century Gothic" panose="020B0502020202020204" pitchFamily="34" charset="0"/>
              </a:rPr>
              <a:t>2 members appointed to represent each jurisdiction, only one of which shall be an elected member</a:t>
            </a:r>
          </a:p>
        </p:txBody>
      </p:sp>
      <p:sp>
        <p:nvSpPr>
          <p:cNvPr id="14" name="TextBox 13">
            <a:extLst>
              <a:ext uri="{FF2B5EF4-FFF2-40B4-BE49-F238E27FC236}">
                <a16:creationId xmlns:a16="http://schemas.microsoft.com/office/drawing/2014/main" id="{841EB750-2772-4C91-9E13-ECC8C9CA210B}"/>
              </a:ext>
            </a:extLst>
          </p:cNvPr>
          <p:cNvSpPr txBox="1"/>
          <p:nvPr/>
        </p:nvSpPr>
        <p:spPr>
          <a:xfrm>
            <a:off x="2096661" y="4669964"/>
            <a:ext cx="3858647" cy="961545"/>
          </a:xfrm>
          <a:prstGeom prst="rect">
            <a:avLst/>
          </a:prstGeom>
          <a:noFill/>
        </p:spPr>
        <p:txBody>
          <a:bodyPr wrap="square" rtlCol="0">
            <a:spAutoFit/>
          </a:bodyPr>
          <a:lstStyle/>
          <a:p>
            <a:pPr algn="ctr"/>
            <a:r>
              <a:rPr lang="en-US" sz="1412" dirty="0">
                <a:latin typeface="Century Gothic" panose="020B0502020202020204" pitchFamily="34" charset="0"/>
              </a:rPr>
              <a:t>The remaining member shall be appointed by the other members of the Board and must be a physician licensed to practice medicine in Nevada. </a:t>
            </a:r>
          </a:p>
        </p:txBody>
      </p:sp>
      <p:pic>
        <p:nvPicPr>
          <p:cNvPr id="21" name="Graphic 20" descr="User">
            <a:extLst>
              <a:ext uri="{FF2B5EF4-FFF2-40B4-BE49-F238E27FC236}">
                <a16:creationId xmlns:a16="http://schemas.microsoft.com/office/drawing/2014/main" id="{AB445025-F24E-4C34-90D9-1C4AA2BEE28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785531" y="4171724"/>
            <a:ext cx="327569" cy="327569"/>
          </a:xfrm>
          <a:prstGeom prst="rect">
            <a:avLst/>
          </a:prstGeom>
        </p:spPr>
      </p:pic>
      <p:pic>
        <p:nvPicPr>
          <p:cNvPr id="76" name="Graphic 75" descr="User">
            <a:extLst>
              <a:ext uri="{FF2B5EF4-FFF2-40B4-BE49-F238E27FC236}">
                <a16:creationId xmlns:a16="http://schemas.microsoft.com/office/drawing/2014/main" id="{35133391-40A1-423A-9AA6-7ABC2DC14E6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44119" y="4171478"/>
            <a:ext cx="327569" cy="327569"/>
          </a:xfrm>
          <a:prstGeom prst="rect">
            <a:avLst/>
          </a:prstGeom>
        </p:spPr>
      </p:pic>
      <p:pic>
        <p:nvPicPr>
          <p:cNvPr id="77" name="Graphic 76" descr="User">
            <a:extLst>
              <a:ext uri="{FF2B5EF4-FFF2-40B4-BE49-F238E27FC236}">
                <a16:creationId xmlns:a16="http://schemas.microsoft.com/office/drawing/2014/main" id="{C679C990-E156-44CF-8151-C8606159D8AF}"/>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705218" y="4172298"/>
            <a:ext cx="327569" cy="327569"/>
          </a:xfrm>
          <a:prstGeom prst="rect">
            <a:avLst/>
          </a:prstGeom>
        </p:spPr>
      </p:pic>
      <p:pic>
        <p:nvPicPr>
          <p:cNvPr id="78" name="Graphic 77" descr="User">
            <a:extLst>
              <a:ext uri="{FF2B5EF4-FFF2-40B4-BE49-F238E27FC236}">
                <a16:creationId xmlns:a16="http://schemas.microsoft.com/office/drawing/2014/main" id="{73D2A954-ED43-4B0B-9D2E-A63A19D9CEC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963807" y="4172052"/>
            <a:ext cx="327569" cy="327569"/>
          </a:xfrm>
          <a:prstGeom prst="rect">
            <a:avLst/>
          </a:prstGeom>
        </p:spPr>
      </p:pic>
      <p:pic>
        <p:nvPicPr>
          <p:cNvPr id="79" name="Graphic 78" descr="User">
            <a:extLst>
              <a:ext uri="{FF2B5EF4-FFF2-40B4-BE49-F238E27FC236}">
                <a16:creationId xmlns:a16="http://schemas.microsoft.com/office/drawing/2014/main" id="{97D53789-F3CE-4CF3-B4E0-DDC7FAA8DB7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64133" y="4171970"/>
            <a:ext cx="327569" cy="327569"/>
          </a:xfrm>
          <a:prstGeom prst="rect">
            <a:avLst/>
          </a:prstGeom>
        </p:spPr>
      </p:pic>
      <p:pic>
        <p:nvPicPr>
          <p:cNvPr id="80" name="Graphic 79" descr="User">
            <a:extLst>
              <a:ext uri="{FF2B5EF4-FFF2-40B4-BE49-F238E27FC236}">
                <a16:creationId xmlns:a16="http://schemas.microsoft.com/office/drawing/2014/main" id="{B861E688-21E0-43A9-A2A0-6F84DDE9A39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922722" y="4171724"/>
            <a:ext cx="327569" cy="327569"/>
          </a:xfrm>
          <a:prstGeom prst="rect">
            <a:avLst/>
          </a:prstGeom>
        </p:spPr>
      </p:pic>
      <p:sp>
        <p:nvSpPr>
          <p:cNvPr id="27" name="TextBox 26">
            <a:extLst>
              <a:ext uri="{FF2B5EF4-FFF2-40B4-BE49-F238E27FC236}">
                <a16:creationId xmlns:a16="http://schemas.microsoft.com/office/drawing/2014/main" id="{F09B419A-1DCB-4A0F-BA10-BF255039D370}"/>
              </a:ext>
            </a:extLst>
          </p:cNvPr>
          <p:cNvSpPr txBox="1"/>
          <p:nvPr/>
        </p:nvSpPr>
        <p:spPr>
          <a:xfrm>
            <a:off x="6297926" y="2645261"/>
            <a:ext cx="3837886" cy="771301"/>
          </a:xfrm>
          <a:prstGeom prst="rect">
            <a:avLst/>
          </a:prstGeom>
          <a:noFill/>
        </p:spPr>
        <p:txBody>
          <a:bodyPr wrap="square" rtlCol="0">
            <a:spAutoFit/>
          </a:bodyPr>
          <a:lstStyle/>
          <a:p>
            <a:pPr algn="ctr"/>
            <a:r>
              <a:rPr lang="en-US" sz="1412" dirty="0">
                <a:latin typeface="Century Gothic" panose="020B0502020202020204" pitchFamily="34" charset="0"/>
              </a:rPr>
              <a:t>2 elected officials each from the largest two jurisdictions</a:t>
            </a:r>
          </a:p>
          <a:p>
            <a:endParaRPr lang="en-US" sz="1588" dirty="0"/>
          </a:p>
        </p:txBody>
      </p:sp>
      <p:sp>
        <p:nvSpPr>
          <p:cNvPr id="31" name="TextBox 30">
            <a:extLst>
              <a:ext uri="{FF2B5EF4-FFF2-40B4-BE49-F238E27FC236}">
                <a16:creationId xmlns:a16="http://schemas.microsoft.com/office/drawing/2014/main" id="{85F16D3E-46C9-49C6-BD8C-86F4399025DF}"/>
              </a:ext>
            </a:extLst>
          </p:cNvPr>
          <p:cNvSpPr txBox="1"/>
          <p:nvPr/>
        </p:nvSpPr>
        <p:spPr>
          <a:xfrm>
            <a:off x="2139585" y="2362800"/>
            <a:ext cx="3826474" cy="336695"/>
          </a:xfrm>
          <a:prstGeom prst="rect">
            <a:avLst/>
          </a:prstGeom>
          <a:noFill/>
        </p:spPr>
        <p:txBody>
          <a:bodyPr wrap="square" rtlCol="0">
            <a:spAutoFit/>
          </a:bodyPr>
          <a:lstStyle/>
          <a:p>
            <a:pPr algn="ctr"/>
            <a:r>
              <a:rPr lang="en-US" sz="1588" dirty="0"/>
              <a:t>Seven (7) members</a:t>
            </a:r>
          </a:p>
        </p:txBody>
      </p:sp>
      <p:pic>
        <p:nvPicPr>
          <p:cNvPr id="33" name="Graphic 32" descr="Medical">
            <a:extLst>
              <a:ext uri="{FF2B5EF4-FFF2-40B4-BE49-F238E27FC236}">
                <a16:creationId xmlns:a16="http://schemas.microsoft.com/office/drawing/2014/main" id="{DF443CE2-0E4C-44DE-B0EF-EB06387BDF6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42340" y="5723562"/>
            <a:ext cx="610872" cy="610872"/>
          </a:xfrm>
          <a:prstGeom prst="rect">
            <a:avLst/>
          </a:prstGeom>
        </p:spPr>
      </p:pic>
      <p:sp>
        <p:nvSpPr>
          <p:cNvPr id="84" name="TextBox 83">
            <a:extLst>
              <a:ext uri="{FF2B5EF4-FFF2-40B4-BE49-F238E27FC236}">
                <a16:creationId xmlns:a16="http://schemas.microsoft.com/office/drawing/2014/main" id="{9B7DFE9F-249F-4478-91BF-ED70D0EF67C1}"/>
              </a:ext>
            </a:extLst>
          </p:cNvPr>
          <p:cNvSpPr txBox="1"/>
          <p:nvPr/>
        </p:nvSpPr>
        <p:spPr>
          <a:xfrm>
            <a:off x="6365877" y="2363564"/>
            <a:ext cx="3826474" cy="336695"/>
          </a:xfrm>
          <a:prstGeom prst="rect">
            <a:avLst/>
          </a:prstGeom>
          <a:noFill/>
        </p:spPr>
        <p:txBody>
          <a:bodyPr wrap="square" rtlCol="0">
            <a:spAutoFit/>
          </a:bodyPr>
          <a:lstStyle/>
          <a:p>
            <a:pPr algn="ctr"/>
            <a:r>
              <a:rPr lang="en-US" sz="1588" dirty="0"/>
              <a:t>Eleven (11) members</a:t>
            </a:r>
          </a:p>
        </p:txBody>
      </p:sp>
      <p:pic>
        <p:nvPicPr>
          <p:cNvPr id="85" name="Graphic 84" descr="User">
            <a:extLst>
              <a:ext uri="{FF2B5EF4-FFF2-40B4-BE49-F238E27FC236}">
                <a16:creationId xmlns:a16="http://schemas.microsoft.com/office/drawing/2014/main" id="{5C077FCC-411C-4268-8C97-426FD567A17E}"/>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581617" y="3247991"/>
            <a:ext cx="344785" cy="327569"/>
          </a:xfrm>
          <a:prstGeom prst="rect">
            <a:avLst/>
          </a:prstGeom>
        </p:spPr>
      </p:pic>
      <p:pic>
        <p:nvPicPr>
          <p:cNvPr id="86" name="Graphic 85" descr="User">
            <a:extLst>
              <a:ext uri="{FF2B5EF4-FFF2-40B4-BE49-F238E27FC236}">
                <a16:creationId xmlns:a16="http://schemas.microsoft.com/office/drawing/2014/main" id="{4C994D5C-91BC-49F2-A788-3B9E95CD15E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40205" y="3247745"/>
            <a:ext cx="344785" cy="327569"/>
          </a:xfrm>
          <a:prstGeom prst="rect">
            <a:avLst/>
          </a:prstGeom>
        </p:spPr>
      </p:pic>
      <p:pic>
        <p:nvPicPr>
          <p:cNvPr id="87" name="Graphic 86" descr="User">
            <a:extLst>
              <a:ext uri="{FF2B5EF4-FFF2-40B4-BE49-F238E27FC236}">
                <a16:creationId xmlns:a16="http://schemas.microsoft.com/office/drawing/2014/main" id="{68274141-F64F-4B55-BA54-6B5B8FCBDE8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899542" y="3247745"/>
            <a:ext cx="327569" cy="327569"/>
          </a:xfrm>
          <a:prstGeom prst="rect">
            <a:avLst/>
          </a:prstGeom>
        </p:spPr>
      </p:pic>
      <p:pic>
        <p:nvPicPr>
          <p:cNvPr id="92" name="Graphic 91" descr="User">
            <a:extLst>
              <a:ext uri="{FF2B5EF4-FFF2-40B4-BE49-F238E27FC236}">
                <a16:creationId xmlns:a16="http://schemas.microsoft.com/office/drawing/2014/main" id="{4FCD8B0A-2186-4278-AD7D-3201E76A15E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158131" y="3247499"/>
            <a:ext cx="327569" cy="327569"/>
          </a:xfrm>
          <a:prstGeom prst="rect">
            <a:avLst/>
          </a:prstGeom>
        </p:spPr>
      </p:pic>
      <p:sp>
        <p:nvSpPr>
          <p:cNvPr id="43" name="TextBox 42">
            <a:extLst>
              <a:ext uri="{FF2B5EF4-FFF2-40B4-BE49-F238E27FC236}">
                <a16:creationId xmlns:a16="http://schemas.microsoft.com/office/drawing/2014/main" id="{364D646E-73A7-424A-AE21-0CCAB60C22A3}"/>
              </a:ext>
            </a:extLst>
          </p:cNvPr>
          <p:cNvSpPr txBox="1"/>
          <p:nvPr/>
        </p:nvSpPr>
        <p:spPr>
          <a:xfrm>
            <a:off x="6297927" y="3897030"/>
            <a:ext cx="3823252" cy="526939"/>
          </a:xfrm>
          <a:prstGeom prst="rect">
            <a:avLst/>
          </a:prstGeom>
          <a:noFill/>
        </p:spPr>
        <p:txBody>
          <a:bodyPr wrap="square" rtlCol="0">
            <a:spAutoFit/>
          </a:bodyPr>
          <a:lstStyle/>
          <a:p>
            <a:pPr algn="ctr"/>
            <a:r>
              <a:rPr lang="en-US" sz="1412" dirty="0">
                <a:latin typeface="Century Gothic" panose="020B0502020202020204" pitchFamily="34" charset="0"/>
              </a:rPr>
              <a:t>1 elected official from the 4 remaining jurisdictions in the county</a:t>
            </a:r>
          </a:p>
        </p:txBody>
      </p:sp>
      <p:sp>
        <p:nvSpPr>
          <p:cNvPr id="53" name="TextBox 52">
            <a:extLst>
              <a:ext uri="{FF2B5EF4-FFF2-40B4-BE49-F238E27FC236}">
                <a16:creationId xmlns:a16="http://schemas.microsoft.com/office/drawing/2014/main" id="{09CB6BEB-B1B6-4089-B539-0969AB0C4D55}"/>
              </a:ext>
            </a:extLst>
          </p:cNvPr>
          <p:cNvSpPr txBox="1"/>
          <p:nvPr/>
        </p:nvSpPr>
        <p:spPr>
          <a:xfrm>
            <a:off x="6365877" y="5145207"/>
            <a:ext cx="3823251" cy="771301"/>
          </a:xfrm>
          <a:prstGeom prst="rect">
            <a:avLst/>
          </a:prstGeom>
          <a:noFill/>
        </p:spPr>
        <p:txBody>
          <a:bodyPr wrap="square" rtlCol="0">
            <a:spAutoFit/>
          </a:bodyPr>
          <a:lstStyle/>
          <a:p>
            <a:pPr algn="ctr"/>
            <a:r>
              <a:rPr lang="en-US" sz="1412" dirty="0">
                <a:latin typeface="Century Gothic" panose="020B0502020202020204" pitchFamily="34" charset="0"/>
              </a:rPr>
              <a:t>3 at-large members selected by the board meeting the following criteria:</a:t>
            </a:r>
          </a:p>
          <a:p>
            <a:endParaRPr lang="en-US" sz="1588" dirty="0"/>
          </a:p>
        </p:txBody>
      </p:sp>
      <p:pic>
        <p:nvPicPr>
          <p:cNvPr id="104" name="Graphic 103" descr="Medical">
            <a:extLst>
              <a:ext uri="{FF2B5EF4-FFF2-40B4-BE49-F238E27FC236}">
                <a16:creationId xmlns:a16="http://schemas.microsoft.com/office/drawing/2014/main" id="{9DCD5156-311A-4FAB-8771-86CAE31D7974}"/>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699348" y="5695548"/>
            <a:ext cx="610872" cy="610872"/>
          </a:xfrm>
          <a:prstGeom prst="rect">
            <a:avLst/>
          </a:prstGeom>
        </p:spPr>
      </p:pic>
      <p:pic>
        <p:nvPicPr>
          <p:cNvPr id="65" name="Graphic 64" descr="Handshake">
            <a:extLst>
              <a:ext uri="{FF2B5EF4-FFF2-40B4-BE49-F238E27FC236}">
                <a16:creationId xmlns:a16="http://schemas.microsoft.com/office/drawing/2014/main" id="{ABA56F0C-4040-4246-A107-295CE90D3B0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951399" y="5670249"/>
            <a:ext cx="737674" cy="737674"/>
          </a:xfrm>
          <a:prstGeom prst="rect">
            <a:avLst/>
          </a:prstGeom>
        </p:spPr>
      </p:pic>
      <p:pic>
        <p:nvPicPr>
          <p:cNvPr id="67" name="Graphic 66" descr="Dice">
            <a:extLst>
              <a:ext uri="{FF2B5EF4-FFF2-40B4-BE49-F238E27FC236}">
                <a16:creationId xmlns:a16="http://schemas.microsoft.com/office/drawing/2014/main" id="{38EB0B71-D528-4F50-A176-811D770758E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261110" y="5709491"/>
            <a:ext cx="582986" cy="582986"/>
          </a:xfrm>
          <a:prstGeom prst="rect">
            <a:avLst/>
          </a:prstGeom>
        </p:spPr>
      </p:pic>
      <p:sp>
        <p:nvSpPr>
          <p:cNvPr id="68" name="TextBox 67">
            <a:extLst>
              <a:ext uri="{FF2B5EF4-FFF2-40B4-BE49-F238E27FC236}">
                <a16:creationId xmlns:a16="http://schemas.microsoft.com/office/drawing/2014/main" id="{8B4DDA6C-33D8-4AFA-AD18-3DF19711CC4C}"/>
              </a:ext>
            </a:extLst>
          </p:cNvPr>
          <p:cNvSpPr txBox="1"/>
          <p:nvPr/>
        </p:nvSpPr>
        <p:spPr>
          <a:xfrm>
            <a:off x="6365877" y="6275780"/>
            <a:ext cx="2111149" cy="214546"/>
          </a:xfrm>
          <a:prstGeom prst="rect">
            <a:avLst/>
          </a:prstGeom>
          <a:noFill/>
        </p:spPr>
        <p:txBody>
          <a:bodyPr wrap="square" rtlCol="0">
            <a:spAutoFit/>
          </a:bodyPr>
          <a:lstStyle/>
          <a:p>
            <a:r>
              <a:rPr lang="en-US" sz="794" dirty="0">
                <a:latin typeface="Century Gothic" panose="020B0502020202020204" pitchFamily="34" charset="0"/>
              </a:rPr>
              <a:t>Licensed NV Physician</a:t>
            </a:r>
          </a:p>
        </p:txBody>
      </p:sp>
      <p:sp>
        <p:nvSpPr>
          <p:cNvPr id="113" name="TextBox 112">
            <a:extLst>
              <a:ext uri="{FF2B5EF4-FFF2-40B4-BE49-F238E27FC236}">
                <a16:creationId xmlns:a16="http://schemas.microsoft.com/office/drawing/2014/main" id="{E3B2711C-CDED-4953-A788-A3175E07F10C}"/>
              </a:ext>
            </a:extLst>
          </p:cNvPr>
          <p:cNvSpPr txBox="1"/>
          <p:nvPr/>
        </p:nvSpPr>
        <p:spPr>
          <a:xfrm>
            <a:off x="7694099" y="6269808"/>
            <a:ext cx="2111149" cy="336759"/>
          </a:xfrm>
          <a:prstGeom prst="rect">
            <a:avLst/>
          </a:prstGeom>
          <a:noFill/>
        </p:spPr>
        <p:txBody>
          <a:bodyPr wrap="square" rtlCol="0">
            <a:spAutoFit/>
          </a:bodyPr>
          <a:lstStyle/>
          <a:p>
            <a:r>
              <a:rPr lang="en-US" sz="794" dirty="0">
                <a:latin typeface="Century Gothic" panose="020B0502020202020204" pitchFamily="34" charset="0"/>
              </a:rPr>
              <a:t>Non-gaming business</a:t>
            </a:r>
          </a:p>
          <a:p>
            <a:endParaRPr lang="en-US" sz="794" dirty="0">
              <a:latin typeface="Century Gothic" panose="020B0502020202020204" pitchFamily="34" charset="0"/>
            </a:endParaRPr>
          </a:p>
        </p:txBody>
      </p:sp>
      <p:sp>
        <p:nvSpPr>
          <p:cNvPr id="114" name="TextBox 113">
            <a:extLst>
              <a:ext uri="{FF2B5EF4-FFF2-40B4-BE49-F238E27FC236}">
                <a16:creationId xmlns:a16="http://schemas.microsoft.com/office/drawing/2014/main" id="{F1CA26C5-C907-4906-9F52-CCFD0834CD9F}"/>
              </a:ext>
            </a:extLst>
          </p:cNvPr>
          <p:cNvSpPr txBox="1"/>
          <p:nvPr/>
        </p:nvSpPr>
        <p:spPr>
          <a:xfrm>
            <a:off x="9063326" y="6248802"/>
            <a:ext cx="2111149" cy="214546"/>
          </a:xfrm>
          <a:prstGeom prst="rect">
            <a:avLst/>
          </a:prstGeom>
          <a:noFill/>
        </p:spPr>
        <p:txBody>
          <a:bodyPr wrap="square" rtlCol="0">
            <a:spAutoFit/>
          </a:bodyPr>
          <a:lstStyle/>
          <a:p>
            <a:r>
              <a:rPr lang="en-US" sz="794" dirty="0">
                <a:latin typeface="Century Gothic" panose="020B0502020202020204" pitchFamily="34" charset="0"/>
              </a:rPr>
              <a:t>Gaming industry</a:t>
            </a:r>
          </a:p>
        </p:txBody>
      </p:sp>
      <p:sp>
        <p:nvSpPr>
          <p:cNvPr id="40" name="Footer Placeholder 4">
            <a:extLst>
              <a:ext uri="{FF2B5EF4-FFF2-40B4-BE49-F238E27FC236}">
                <a16:creationId xmlns:a16="http://schemas.microsoft.com/office/drawing/2014/main" id="{0561C392-C6A4-DD4B-87B2-7ACC24442BA5}"/>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14</a:t>
            </a:fld>
            <a:r>
              <a:rPr lang="en-US"/>
              <a:t> </a:t>
            </a:r>
            <a:endParaRPr lang="en-US" dirty="0"/>
          </a:p>
        </p:txBody>
      </p:sp>
    </p:spTree>
    <p:extLst>
      <p:ext uri="{BB962C8B-B14F-4D97-AF65-F5344CB8AC3E}">
        <p14:creationId xmlns:p14="http://schemas.microsoft.com/office/powerpoint/2010/main" val="358463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Discussion</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38258"/>
            <a:ext cx="10784003" cy="461665"/>
          </a:xfrm>
          <a:prstGeom prst="rect">
            <a:avLst/>
          </a:prstGeom>
          <a:noFill/>
        </p:spPr>
        <p:txBody>
          <a:bodyPr wrap="square" rtlCol="0">
            <a:spAutoFit/>
          </a:bodyPr>
          <a:lstStyle/>
          <a:p>
            <a:pPr lvl="0" fontAlgn="ctr"/>
            <a:r>
              <a:rPr lang="en-US" sz="2400" b="1" i="1" dirty="0">
                <a:latin typeface="Arial" panose="020B0604020202020204" pitchFamily="34" charset="0"/>
                <a:cs typeface="Arial" panose="020B0604020202020204" pitchFamily="34" charset="0"/>
              </a:rPr>
              <a:t>What are possible changes?  What needs to stay the same? </a:t>
            </a:r>
          </a:p>
        </p:txBody>
      </p:sp>
      <p:sp>
        <p:nvSpPr>
          <p:cNvPr id="2" name="TextBox 1">
            <a:extLst>
              <a:ext uri="{FF2B5EF4-FFF2-40B4-BE49-F238E27FC236}">
                <a16:creationId xmlns:a16="http://schemas.microsoft.com/office/drawing/2014/main" id="{F4780310-75AF-F747-B084-A33BE8884DCA}"/>
              </a:ext>
            </a:extLst>
          </p:cNvPr>
          <p:cNvSpPr txBox="1"/>
          <p:nvPr/>
        </p:nvSpPr>
        <p:spPr>
          <a:xfrm>
            <a:off x="706033" y="2141316"/>
            <a:ext cx="5521147" cy="1200329"/>
          </a:xfrm>
          <a:prstGeom prst="rect">
            <a:avLst/>
          </a:prstGeom>
          <a:noFill/>
        </p:spPr>
        <p:txBody>
          <a:bodyPr wrap="square" rtlCol="0">
            <a:spAutoFit/>
          </a:bodyPr>
          <a:lstStyle/>
          <a:p>
            <a:r>
              <a:rPr lang="en-US" b="1" i="1" dirty="0"/>
              <a:t>Commissioner Discussion:</a:t>
            </a:r>
          </a:p>
          <a:p>
            <a:endParaRPr lang="en-US" dirty="0"/>
          </a:p>
          <a:p>
            <a:endParaRPr lang="en-US" dirty="0"/>
          </a:p>
          <a:p>
            <a:endParaRPr lang="en-US" dirty="0"/>
          </a:p>
        </p:txBody>
      </p:sp>
      <p:sp>
        <p:nvSpPr>
          <p:cNvPr id="8" name="TextBox 7">
            <a:extLst>
              <a:ext uri="{FF2B5EF4-FFF2-40B4-BE49-F238E27FC236}">
                <a16:creationId xmlns:a16="http://schemas.microsoft.com/office/drawing/2014/main" id="{5E49F5A6-7BF9-F14F-B4F7-9D8C80EEDD3C}"/>
              </a:ext>
            </a:extLst>
          </p:cNvPr>
          <p:cNvSpPr txBox="1"/>
          <p:nvPr/>
        </p:nvSpPr>
        <p:spPr>
          <a:xfrm>
            <a:off x="6715223" y="2141316"/>
            <a:ext cx="4606747" cy="2308324"/>
          </a:xfrm>
          <a:prstGeom prst="rect">
            <a:avLst/>
          </a:prstGeom>
          <a:noFill/>
        </p:spPr>
        <p:txBody>
          <a:bodyPr wrap="square" rtlCol="0">
            <a:spAutoFit/>
          </a:bodyPr>
          <a:lstStyle/>
          <a:p>
            <a:r>
              <a:rPr lang="en-US" b="1" i="1" dirty="0"/>
              <a:t>Considerations:</a:t>
            </a:r>
          </a:p>
          <a:p>
            <a:endParaRPr lang="en-US" dirty="0"/>
          </a:p>
          <a:p>
            <a:endParaRPr lang="en-US" dirty="0"/>
          </a:p>
          <a:p>
            <a:r>
              <a:rPr lang="en-US" b="1" i="1" dirty="0"/>
              <a:t>Items to Explore Further</a:t>
            </a:r>
            <a:r>
              <a:rPr lang="en-US" dirty="0"/>
              <a:t>:</a:t>
            </a:r>
          </a:p>
          <a:p>
            <a:endParaRPr lang="en-US" dirty="0"/>
          </a:p>
          <a:p>
            <a:endParaRPr lang="en-US" dirty="0"/>
          </a:p>
          <a:p>
            <a:endParaRPr lang="en-US" dirty="0"/>
          </a:p>
          <a:p>
            <a:endParaRPr lang="en-US" dirty="0"/>
          </a:p>
        </p:txBody>
      </p:sp>
      <p:sp>
        <p:nvSpPr>
          <p:cNvPr id="9" name="Footer Placeholder 4">
            <a:extLst>
              <a:ext uri="{FF2B5EF4-FFF2-40B4-BE49-F238E27FC236}">
                <a16:creationId xmlns:a16="http://schemas.microsoft.com/office/drawing/2014/main" id="{17312054-61D8-2A42-B951-802F587BC8EC}"/>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15</a:t>
            </a:fld>
            <a:r>
              <a:rPr lang="en-US"/>
              <a:t> </a:t>
            </a:r>
            <a:endParaRPr lang="en-US" dirty="0"/>
          </a:p>
        </p:txBody>
      </p:sp>
    </p:spTree>
    <p:extLst>
      <p:ext uri="{BB962C8B-B14F-4D97-AF65-F5344CB8AC3E}">
        <p14:creationId xmlns:p14="http://schemas.microsoft.com/office/powerpoint/2010/main" val="236030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B8ACC-095D-3641-B386-3CC092BB9D8A}"/>
              </a:ext>
            </a:extLst>
          </p:cNvPr>
          <p:cNvSpPr txBox="1"/>
          <p:nvPr/>
        </p:nvSpPr>
        <p:spPr>
          <a:xfrm>
            <a:off x="1579418" y="2567709"/>
            <a:ext cx="7795491" cy="769441"/>
          </a:xfrm>
          <a:prstGeom prst="rect">
            <a:avLst/>
          </a:prstGeom>
          <a:noFill/>
        </p:spPr>
        <p:txBody>
          <a:bodyPr wrap="square" rtlCol="0">
            <a:spAutoFit/>
          </a:bodyPr>
          <a:lstStyle/>
          <a:p>
            <a:r>
              <a:rPr lang="en-US" sz="4400" b="1" dirty="0">
                <a:solidFill>
                  <a:schemeClr val="bg1"/>
                </a:solidFill>
                <a:latin typeface="Arial" panose="020B0604020202020204" pitchFamily="34" charset="0"/>
                <a:cs typeface="Arial" panose="020B0604020202020204" pitchFamily="34" charset="0"/>
              </a:rPr>
              <a:t>Financial Outlook</a:t>
            </a:r>
          </a:p>
        </p:txBody>
      </p:sp>
      <p:pic>
        <p:nvPicPr>
          <p:cNvPr id="3" name="Picture 2">
            <a:extLst>
              <a:ext uri="{FF2B5EF4-FFF2-40B4-BE49-F238E27FC236}">
                <a16:creationId xmlns:a16="http://schemas.microsoft.com/office/drawing/2014/main" id="{F7D6969C-E14B-4B88-8CF7-64DDB50A9877}"/>
              </a:ext>
            </a:extLst>
          </p:cNvPr>
          <p:cNvPicPr>
            <a:picLocks noChangeAspect="1"/>
          </p:cNvPicPr>
          <p:nvPr/>
        </p:nvPicPr>
        <p:blipFill>
          <a:blip r:embed="rId2"/>
          <a:stretch>
            <a:fillRect/>
          </a:stretch>
        </p:blipFill>
        <p:spPr>
          <a:xfrm>
            <a:off x="1775550" y="3337150"/>
            <a:ext cx="4320450" cy="2364426"/>
          </a:xfrm>
          <a:prstGeom prst="rect">
            <a:avLst/>
          </a:prstGeom>
        </p:spPr>
      </p:pic>
      <p:sp>
        <p:nvSpPr>
          <p:cNvPr id="4" name="Footer Placeholder 4">
            <a:extLst>
              <a:ext uri="{FF2B5EF4-FFF2-40B4-BE49-F238E27FC236}">
                <a16:creationId xmlns:a16="http://schemas.microsoft.com/office/drawing/2014/main" id="{D6353B53-84D7-DA47-BD06-A501A9D7A2E7}"/>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16</a:t>
            </a:fld>
            <a:r>
              <a:rPr lang="en-US"/>
              <a:t> </a:t>
            </a:r>
            <a:endParaRPr lang="en-US" dirty="0"/>
          </a:p>
        </p:txBody>
      </p:sp>
    </p:spTree>
    <p:extLst>
      <p:ext uri="{BB962C8B-B14F-4D97-AF65-F5344CB8AC3E}">
        <p14:creationId xmlns:p14="http://schemas.microsoft.com/office/powerpoint/2010/main" val="1149513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B8ACC-095D-3641-B386-3CC092BB9D8A}"/>
              </a:ext>
            </a:extLst>
          </p:cNvPr>
          <p:cNvSpPr txBox="1"/>
          <p:nvPr/>
        </p:nvSpPr>
        <p:spPr>
          <a:xfrm>
            <a:off x="1579418" y="2567709"/>
            <a:ext cx="7795491" cy="181588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Strategic Topic #4</a:t>
            </a:r>
          </a:p>
          <a:p>
            <a:r>
              <a:rPr lang="en-US" sz="4400" b="1" dirty="0">
                <a:solidFill>
                  <a:schemeClr val="bg1"/>
                </a:solidFill>
                <a:latin typeface="Arial" panose="020B0604020202020204" pitchFamily="34" charset="0"/>
                <a:cs typeface="Arial" panose="020B0604020202020204" pitchFamily="34" charset="0"/>
              </a:rPr>
              <a:t>Supplemental Government Services Tax</a:t>
            </a:r>
          </a:p>
        </p:txBody>
      </p:sp>
      <p:sp>
        <p:nvSpPr>
          <p:cNvPr id="3" name="Footer Placeholder 4">
            <a:extLst>
              <a:ext uri="{FF2B5EF4-FFF2-40B4-BE49-F238E27FC236}">
                <a16:creationId xmlns:a16="http://schemas.microsoft.com/office/drawing/2014/main" id="{65E339AA-535C-D841-865C-C1DD25F5FD46}"/>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17</a:t>
            </a:fld>
            <a:r>
              <a:rPr lang="en-US"/>
              <a:t> </a:t>
            </a:r>
            <a:endParaRPr lang="en-US" dirty="0"/>
          </a:p>
        </p:txBody>
      </p:sp>
    </p:spTree>
    <p:extLst>
      <p:ext uri="{BB962C8B-B14F-4D97-AF65-F5344CB8AC3E}">
        <p14:creationId xmlns:p14="http://schemas.microsoft.com/office/powerpoint/2010/main" val="66095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Background</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15108"/>
            <a:ext cx="11088570" cy="4837863"/>
          </a:xfrm>
          <a:prstGeom prst="rect">
            <a:avLst/>
          </a:prstGeom>
          <a:noFill/>
        </p:spPr>
        <p:txBody>
          <a:bodyPr wrap="square" numCol="2" spcCol="365760" rtlCol="0">
            <a:spAutoFit/>
          </a:bodyPr>
          <a:lstStyle/>
          <a:p>
            <a:pPr marL="457200" lvl="2" indent="-450850">
              <a:spcAft>
                <a:spcPts val="1600"/>
              </a:spcAft>
              <a:buFont typeface="Arial" panose="020B0604020202020204" pitchFamily="34" charset="0"/>
              <a:buChar char="•"/>
            </a:pPr>
            <a:r>
              <a:rPr lang="en-US" dirty="0">
                <a:latin typeface="Arial" panose="020B0604020202020204" pitchFamily="34" charset="0"/>
                <a:cs typeface="Arial" panose="020B0604020202020204" pitchFamily="34" charset="0"/>
              </a:rPr>
              <a:t>If imposed at full 1 cent per $1 value of a motorized vehicle, </a:t>
            </a:r>
            <a:r>
              <a:rPr lang="en-US" b="1" dirty="0">
                <a:latin typeface="Arial" panose="020B0604020202020204" pitchFamily="34" charset="0"/>
                <a:cs typeface="Arial" panose="020B0604020202020204" pitchFamily="34" charset="0"/>
              </a:rPr>
              <a:t>SGST estimated average revenue generated would be $13 million annually</a:t>
            </a:r>
            <a:r>
              <a:rPr lang="en-US" dirty="0">
                <a:latin typeface="Arial" panose="020B0604020202020204" pitchFamily="34" charset="0"/>
                <a:cs typeface="Arial" panose="020B0604020202020204" pitchFamily="34" charset="0"/>
              </a:rPr>
              <a:t>, but is subject to fluctuations with annual motor vehicle registrations (during Great Recession decreased 24%, or $3.1M annually).</a:t>
            </a:r>
          </a:p>
          <a:p>
            <a:pPr marL="457200" lvl="2" indent="-450850">
              <a:spcAft>
                <a:spcPts val="1600"/>
              </a:spcAft>
              <a:buFont typeface="Arial" panose="020B0604020202020204" pitchFamily="34" charset="0"/>
              <a:buChar char="•"/>
            </a:pPr>
            <a:r>
              <a:rPr lang="en-US" dirty="0">
                <a:latin typeface="Arial" panose="020B0604020202020204" pitchFamily="34" charset="0"/>
                <a:cs typeface="Arial" panose="020B0604020202020204" pitchFamily="34" charset="0"/>
              </a:rPr>
              <a:t>Previous </a:t>
            </a:r>
            <a:r>
              <a:rPr lang="en-US" b="1" dirty="0">
                <a:latin typeface="Arial" panose="020B0604020202020204" pitchFamily="34" charset="0"/>
                <a:cs typeface="Arial" panose="020B0604020202020204" pitchFamily="34" charset="0"/>
              </a:rPr>
              <a:t>SGST imposed by BCC in 1991 and ended per AB 471 in 2005</a:t>
            </a:r>
            <a:r>
              <a:rPr lang="en-US" dirty="0">
                <a:latin typeface="Arial" panose="020B0604020202020204" pitchFamily="34" charset="0"/>
                <a:cs typeface="Arial" panose="020B0604020202020204" pitchFamily="34" charset="0"/>
              </a:rPr>
              <a:t>.</a:t>
            </a:r>
          </a:p>
          <a:p>
            <a:pPr marL="457200" lvl="2" indent="-450850">
              <a:spcAft>
                <a:spcPts val="1600"/>
              </a:spcAft>
              <a:buFont typeface="Arial" panose="020B0604020202020204" pitchFamily="34" charset="0"/>
              <a:buChar char="•"/>
            </a:pPr>
            <a:r>
              <a:rPr lang="en-US" dirty="0">
                <a:latin typeface="Arial" panose="020B0604020202020204" pitchFamily="34" charset="0"/>
                <a:cs typeface="Arial" panose="020B0604020202020204" pitchFamily="34" charset="0"/>
              </a:rPr>
              <a:t>2009 legislation broadened allowable uses, and </a:t>
            </a:r>
            <a:r>
              <a:rPr lang="en-US" b="1" dirty="0">
                <a:latin typeface="Arial" panose="020B0604020202020204" pitchFamily="34" charset="0"/>
                <a:cs typeface="Arial" panose="020B0604020202020204" pitchFamily="34" charset="0"/>
              </a:rPr>
              <a:t>2011 Legislation allowed Washoe County to re-impose Supplemental GST without voter approval</a:t>
            </a:r>
            <a:r>
              <a:rPr lang="en-US" dirty="0">
                <a:latin typeface="Arial" panose="020B0604020202020204" pitchFamily="34" charset="0"/>
                <a:cs typeface="Arial" panose="020B0604020202020204" pitchFamily="34" charset="0"/>
              </a:rPr>
              <a:t>.</a:t>
            </a:r>
          </a:p>
          <a:p>
            <a:pPr marL="457200" lvl="2" indent="-450850">
              <a:spcAft>
                <a:spcPts val="1600"/>
              </a:spcAft>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457200" lvl="2" indent="-450850">
              <a:spcAft>
                <a:spcPts val="1600"/>
              </a:spcAft>
              <a:buFont typeface="Arial" panose="020B0604020202020204" pitchFamily="34" charset="0"/>
              <a:buChar char="•"/>
            </a:pPr>
            <a:r>
              <a:rPr lang="en-US" dirty="0">
                <a:latin typeface="Arial" panose="020B0604020202020204" pitchFamily="34" charset="0"/>
                <a:cs typeface="Arial" panose="020B0604020202020204" pitchFamily="34" charset="0"/>
              </a:rPr>
              <a:t>BCC </a:t>
            </a:r>
            <a:r>
              <a:rPr lang="en-US" b="1" dirty="0">
                <a:latin typeface="Arial" panose="020B0604020202020204" pitchFamily="34" charset="0"/>
                <a:cs typeface="Arial" panose="020B0604020202020204" pitchFamily="34" charset="0"/>
              </a:rPr>
              <a:t>may impose SGST by ordinance</a:t>
            </a:r>
            <a:r>
              <a:rPr lang="en-US" dirty="0">
                <a:latin typeface="Arial" panose="020B0604020202020204" pitchFamily="34" charset="0"/>
                <a:cs typeface="Arial" panose="020B0604020202020204" pitchFamily="34" charset="0"/>
              </a:rPr>
              <a:t>, requiring both a first and second reading.</a:t>
            </a:r>
          </a:p>
          <a:p>
            <a:pPr marL="457200" lvl="2" indent="-450850">
              <a:spcAft>
                <a:spcPts val="1600"/>
              </a:spcAft>
              <a:buFont typeface="Arial" panose="020B0604020202020204" pitchFamily="34" charset="0"/>
              <a:buChar char="•"/>
            </a:pPr>
            <a:r>
              <a:rPr lang="en-US" dirty="0">
                <a:latin typeface="Arial" panose="020B0604020202020204" pitchFamily="34" charset="0"/>
                <a:cs typeface="Arial" panose="020B0604020202020204" pitchFamily="34" charset="0"/>
              </a:rPr>
              <a:t>2012 advisory ballot question failed with </a:t>
            </a:r>
            <a:r>
              <a:rPr lang="en-US" b="1" dirty="0">
                <a:latin typeface="Arial" panose="020B0604020202020204" pitchFamily="34" charset="0"/>
                <a:cs typeface="Arial" panose="020B0604020202020204" pitchFamily="34" charset="0"/>
              </a:rPr>
              <a:t>59.6% of “no” votes</a:t>
            </a:r>
            <a:r>
              <a:rPr lang="en-US" dirty="0">
                <a:latin typeface="Arial" panose="020B0604020202020204" pitchFamily="34" charset="0"/>
                <a:cs typeface="Arial" panose="020B0604020202020204" pitchFamily="34" charset="0"/>
              </a:rPr>
              <a:t>.</a:t>
            </a:r>
          </a:p>
          <a:p>
            <a:pPr marL="457200" lvl="2" indent="-450850">
              <a:spcAft>
                <a:spcPts val="1600"/>
              </a:spcAft>
              <a:buFont typeface="Arial" panose="020B0604020202020204" pitchFamily="34" charset="0"/>
              <a:buChar char="•"/>
            </a:pPr>
            <a:r>
              <a:rPr lang="en-US" b="1" dirty="0">
                <a:latin typeface="Arial" panose="020B0604020202020204" pitchFamily="34" charset="0"/>
                <a:cs typeface="Arial" panose="020B0604020202020204" pitchFamily="34" charset="0"/>
              </a:rPr>
              <a:t>2016 Citizen Survey</a:t>
            </a:r>
            <a:r>
              <a:rPr lang="en-US" dirty="0">
                <a:latin typeface="Arial" panose="020B0604020202020204" pitchFamily="34" charset="0"/>
                <a:cs typeface="Arial" panose="020B0604020202020204" pitchFamily="34" charset="0"/>
              </a:rPr>
              <a:t>: 46% opposed GST for senior program and 53% opposed for culture and recreational facilities.</a:t>
            </a:r>
          </a:p>
          <a:p>
            <a:pPr marL="457200" lvl="2" indent="-450850">
              <a:spcAft>
                <a:spcPts val="1600"/>
              </a:spcAft>
              <a:buFont typeface="Arial" panose="020B0604020202020204" pitchFamily="34" charset="0"/>
              <a:buChar char="•"/>
            </a:pPr>
            <a:r>
              <a:rPr lang="en-US" dirty="0">
                <a:latin typeface="Arial" panose="020B0604020202020204" pitchFamily="34" charset="0"/>
                <a:cs typeface="Arial" panose="020B0604020202020204" pitchFamily="34" charset="0"/>
              </a:rPr>
              <a:t>Based on a 2020 vehicle MSRP of $40,000, the estimated </a:t>
            </a:r>
            <a:r>
              <a:rPr lang="en-US" b="1" dirty="0">
                <a:latin typeface="Arial" panose="020B0604020202020204" pitchFamily="34" charset="0"/>
                <a:cs typeface="Arial" panose="020B0604020202020204" pitchFamily="34" charset="0"/>
              </a:rPr>
              <a:t>annual impact would be $140</a:t>
            </a:r>
            <a:r>
              <a:rPr lang="en-US" dirty="0">
                <a:latin typeface="Arial" panose="020B0604020202020204" pitchFamily="34" charset="0"/>
                <a:cs typeface="Arial" panose="020B0604020202020204" pitchFamily="34" charset="0"/>
              </a:rPr>
              <a:t>.    </a:t>
            </a:r>
          </a:p>
          <a:p>
            <a:pPr marL="457200" lvl="2" indent="-450850">
              <a:spcAft>
                <a:spcPts val="1600"/>
              </a:spcAft>
              <a:buFont typeface="Arial" panose="020B0604020202020204" pitchFamily="34" charset="0"/>
              <a:buChar char="•"/>
            </a:pPr>
            <a:r>
              <a:rPr lang="en-US" dirty="0">
                <a:latin typeface="Arial" panose="020B0604020202020204" pitchFamily="34" charset="0"/>
                <a:cs typeface="Arial" panose="020B0604020202020204" pitchFamily="34" charset="0"/>
              </a:rPr>
              <a:t>SB11 - </a:t>
            </a:r>
            <a:r>
              <a:rPr lang="en-US" b="1" dirty="0">
                <a:latin typeface="Arial" panose="020B0604020202020204" pitchFamily="34" charset="0"/>
                <a:cs typeface="Arial" panose="020B0604020202020204" pitchFamily="34" charset="0"/>
              </a:rPr>
              <a:t>City of Reno pre-filed bill, would allow an incorporated city to receive the SGST tax </a:t>
            </a:r>
            <a:r>
              <a:rPr lang="en-US" dirty="0">
                <a:latin typeface="Arial" panose="020B0604020202020204" pitchFamily="34" charset="0"/>
                <a:cs typeface="Arial" panose="020B0604020202020204" pitchFamily="34" charset="0"/>
              </a:rPr>
              <a:t>by imposing the tax upon its residents.</a:t>
            </a:r>
          </a:p>
        </p:txBody>
      </p:sp>
      <p:sp>
        <p:nvSpPr>
          <p:cNvPr id="8" name="Footer Placeholder 4">
            <a:extLst>
              <a:ext uri="{FF2B5EF4-FFF2-40B4-BE49-F238E27FC236}">
                <a16:creationId xmlns:a16="http://schemas.microsoft.com/office/drawing/2014/main" id="{A6A55C71-4A90-9D46-A8DB-A8EE7C07D86C}"/>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18</a:t>
            </a:fld>
            <a:r>
              <a:rPr lang="en-US"/>
              <a:t> </a:t>
            </a:r>
            <a:endParaRPr lang="en-US" dirty="0"/>
          </a:p>
        </p:txBody>
      </p:sp>
    </p:spTree>
    <p:extLst>
      <p:ext uri="{BB962C8B-B14F-4D97-AF65-F5344CB8AC3E}">
        <p14:creationId xmlns:p14="http://schemas.microsoft.com/office/powerpoint/2010/main" val="951804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Allowable Uses</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15108"/>
            <a:ext cx="11088570" cy="2769989"/>
          </a:xfrm>
          <a:prstGeom prst="rect">
            <a:avLst/>
          </a:prstGeom>
          <a:noFill/>
        </p:spPr>
        <p:txBody>
          <a:bodyPr wrap="square" numCol="1" spcCol="365760" rtlCol="0">
            <a:spAutoFit/>
          </a:bodyPr>
          <a:lstStyle/>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Construction and maintenance of streets, roads, highways, sidewalks, and other public rights-of-way for vehicular traffic. </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Principal and interest on notes, bonds or other obligations incurred to fund projects described above, or any combination of those uses </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Borrowing in anticipation of the tax pursuant to an inter-local agreement between the County and the Regional Transportation Commission (RTC) to fund projects. </a:t>
            </a:r>
          </a:p>
          <a:p>
            <a:pPr marL="285750" indent="-285750">
              <a:spcAft>
                <a:spcPts val="1200"/>
              </a:spcAft>
              <a:buFont typeface="Arial" panose="020B0604020202020204" pitchFamily="34" charset="0"/>
              <a:buChar char="•"/>
            </a:pPr>
            <a:r>
              <a:rPr lang="en-US" dirty="0">
                <a:latin typeface="Arial" panose="020B0604020202020204" pitchFamily="34" charset="0"/>
                <a:cs typeface="Arial" panose="020B0604020202020204" pitchFamily="34" charset="0"/>
              </a:rPr>
              <a:t>Operating costs of the County and any other costs to carry-out the governmental functions of the County. </a:t>
            </a:r>
          </a:p>
        </p:txBody>
      </p:sp>
      <p:sp>
        <p:nvSpPr>
          <p:cNvPr id="8" name="Footer Placeholder 4">
            <a:extLst>
              <a:ext uri="{FF2B5EF4-FFF2-40B4-BE49-F238E27FC236}">
                <a16:creationId xmlns:a16="http://schemas.microsoft.com/office/drawing/2014/main" id="{CFE53C89-329F-8145-AB15-9413CEB289D4}"/>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19</a:t>
            </a:fld>
            <a:r>
              <a:rPr lang="en-US"/>
              <a:t> </a:t>
            </a:r>
            <a:endParaRPr lang="en-US" dirty="0"/>
          </a:p>
        </p:txBody>
      </p:sp>
    </p:spTree>
    <p:extLst>
      <p:ext uri="{BB962C8B-B14F-4D97-AF65-F5344CB8AC3E}">
        <p14:creationId xmlns:p14="http://schemas.microsoft.com/office/powerpoint/2010/main" val="29984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6" name="Title 1"/>
          <p:cNvSpPr>
            <a:spLocks noGrp="1"/>
          </p:cNvSpPr>
          <p:nvPr>
            <p:ph type="ctrTitle"/>
          </p:nvPr>
        </p:nvSpPr>
        <p:spPr>
          <a:xfrm>
            <a:off x="1680190" y="292730"/>
            <a:ext cx="9072066" cy="840732"/>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Outcomes &amp; Discussion Flow</a:t>
            </a:r>
            <a:br>
              <a:rPr lang="en-US" sz="3600" b="1" spc="-150" dirty="0">
                <a:solidFill>
                  <a:schemeClr val="bg1"/>
                </a:solidFill>
                <a:latin typeface="Arial" panose="020B0604020202020204" pitchFamily="34" charset="0"/>
                <a:cs typeface="Arial" panose="020B0604020202020204" pitchFamily="34" charset="0"/>
              </a:rPr>
            </a:br>
            <a:br>
              <a:rPr lang="en-US" sz="3600" b="1" spc="-150" dirty="0">
                <a:solidFill>
                  <a:schemeClr val="bg1"/>
                </a:solidFill>
                <a:latin typeface="Arial" panose="020B0604020202020204" pitchFamily="34" charset="0"/>
                <a:cs typeface="Arial" panose="020B0604020202020204" pitchFamily="34" charset="0"/>
              </a:rPr>
            </a:br>
            <a:br>
              <a:rPr lang="en-US" sz="3600" b="1" spc="-150" dirty="0">
                <a:solidFill>
                  <a:schemeClr val="bg1"/>
                </a:solidFill>
                <a:latin typeface="Arial" panose="020B0604020202020204" pitchFamily="34" charset="0"/>
                <a:cs typeface="Arial" panose="020B0604020202020204" pitchFamily="34" charset="0"/>
              </a:rPr>
            </a:br>
            <a:endParaRPr lang="en-US" sz="3600" b="1" spc="-150"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CCB31EB-AD14-114D-BC93-6F108659AD31}"/>
              </a:ext>
            </a:extLst>
          </p:cNvPr>
          <p:cNvSpPr txBox="1"/>
          <p:nvPr/>
        </p:nvSpPr>
        <p:spPr>
          <a:xfrm>
            <a:off x="706033" y="1438258"/>
            <a:ext cx="10784003" cy="4262705"/>
          </a:xfrm>
          <a:prstGeom prst="rect">
            <a:avLst/>
          </a:prstGeom>
          <a:noFill/>
        </p:spPr>
        <p:txBody>
          <a:bodyPr wrap="square" rtlCol="0">
            <a:spAutoFit/>
          </a:bodyPr>
          <a:lstStyle/>
          <a:p>
            <a:pPr lvl="0" fontAlgn="ctr"/>
            <a:r>
              <a:rPr lang="en-US" sz="2400" b="1" i="1" dirty="0"/>
              <a:t>Seeking the BCC’s direction:</a:t>
            </a:r>
          </a:p>
          <a:p>
            <a:pPr marL="914400" lvl="1" indent="-457200" fontAlgn="ctr">
              <a:spcAft>
                <a:spcPts val="600"/>
              </a:spcAft>
              <a:buFont typeface="+mj-lt"/>
              <a:buAutoNum type="arabicPeriod"/>
            </a:pPr>
            <a:r>
              <a:rPr lang="en-US" sz="2400" dirty="0"/>
              <a:t>Homelessness &amp; the County’s Role</a:t>
            </a:r>
            <a:r>
              <a:rPr lang="en-US" sz="3200" dirty="0"/>
              <a:t> </a:t>
            </a:r>
          </a:p>
          <a:p>
            <a:pPr marL="914400" lvl="1" indent="-457200" fontAlgn="ctr">
              <a:spcAft>
                <a:spcPts val="600"/>
              </a:spcAft>
              <a:buFont typeface="+mj-lt"/>
              <a:buAutoNum type="arabicPeriod"/>
            </a:pPr>
            <a:r>
              <a:rPr lang="en-US" sz="2400" dirty="0"/>
              <a:t>Appointed Boards and Commissions </a:t>
            </a:r>
          </a:p>
          <a:p>
            <a:pPr marL="914400" lvl="1" indent="-457200" fontAlgn="ctr">
              <a:spcAft>
                <a:spcPts val="600"/>
              </a:spcAft>
              <a:buFont typeface="+mj-lt"/>
              <a:buAutoNum type="arabicPeriod"/>
            </a:pPr>
            <a:r>
              <a:rPr lang="en-US" sz="2400" dirty="0"/>
              <a:t>Health District Board Structure</a:t>
            </a:r>
            <a:r>
              <a:rPr lang="en-US" sz="3200" dirty="0"/>
              <a:t> </a:t>
            </a:r>
          </a:p>
          <a:p>
            <a:pPr marL="914400" lvl="1" indent="-457200" fontAlgn="ctr">
              <a:spcAft>
                <a:spcPts val="600"/>
              </a:spcAft>
              <a:buFont typeface="+mj-lt"/>
              <a:buAutoNum type="arabicPeriod"/>
            </a:pPr>
            <a:r>
              <a:rPr lang="en-US" sz="2400" dirty="0"/>
              <a:t>Supplemental Government Services Tax </a:t>
            </a:r>
          </a:p>
          <a:p>
            <a:pPr marL="914400" lvl="1" indent="-457200" fontAlgn="ctr">
              <a:spcAft>
                <a:spcPts val="600"/>
              </a:spcAft>
              <a:buFont typeface="+mj-lt"/>
              <a:buAutoNum type="arabicPeriod"/>
            </a:pPr>
            <a:r>
              <a:rPr lang="en-US" sz="2400" dirty="0"/>
              <a:t>Rules of Procedure </a:t>
            </a:r>
            <a:endParaRPr lang="en-US" sz="3200" dirty="0"/>
          </a:p>
          <a:p>
            <a:pPr lvl="0" fontAlgn="ctr">
              <a:spcAft>
                <a:spcPts val="1200"/>
              </a:spcAft>
            </a:pPr>
            <a:endParaRPr lang="en-US" sz="2400" dirty="0"/>
          </a:p>
          <a:p>
            <a:pPr lvl="0" fontAlgn="ctr">
              <a:spcAft>
                <a:spcPts val="1200"/>
              </a:spcAft>
            </a:pPr>
            <a:r>
              <a:rPr lang="en-US" sz="2400" b="1" i="1" dirty="0"/>
              <a:t>Update on: </a:t>
            </a:r>
            <a:r>
              <a:rPr lang="en-US" sz="2400" dirty="0"/>
              <a:t>FY22 Budget picture</a:t>
            </a:r>
          </a:p>
          <a:p>
            <a:endParaRPr lang="en-US" dirty="0"/>
          </a:p>
        </p:txBody>
      </p:sp>
      <p:sp>
        <p:nvSpPr>
          <p:cNvPr id="8" name="Footer Placeholder 4">
            <a:extLst>
              <a:ext uri="{FF2B5EF4-FFF2-40B4-BE49-F238E27FC236}">
                <a16:creationId xmlns:a16="http://schemas.microsoft.com/office/drawing/2014/main" id="{C9492878-3245-6348-9661-6311BC423F54}"/>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a:t>
            </a:fld>
            <a:r>
              <a:rPr lang="en-US"/>
              <a:t> </a:t>
            </a:r>
            <a:endParaRPr lang="en-US" dirty="0"/>
          </a:p>
        </p:txBody>
      </p:sp>
    </p:spTree>
    <p:extLst>
      <p:ext uri="{BB962C8B-B14F-4D97-AF65-F5344CB8AC3E}">
        <p14:creationId xmlns:p14="http://schemas.microsoft.com/office/powerpoint/2010/main" val="353338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r>
              <a:rPr lang="en-US" sz="3600" b="1" spc="-150" dirty="0">
                <a:solidFill>
                  <a:schemeClr val="bg1"/>
                </a:solidFill>
                <a:latin typeface="Arial" panose="020B0604020202020204" pitchFamily="34" charset="0"/>
                <a:cs typeface="Arial" panose="020B0604020202020204" pitchFamily="34" charset="0"/>
              </a:rPr>
              <a:t>SB11</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30D6BDA9-CE44-419E-82B0-827FE265212E}"/>
              </a:ext>
            </a:extLst>
          </p:cNvPr>
          <p:cNvSpPr/>
          <p:nvPr/>
        </p:nvSpPr>
        <p:spPr>
          <a:xfrm>
            <a:off x="1110534" y="1859339"/>
            <a:ext cx="9835587" cy="3139321"/>
          </a:xfrm>
          <a:prstGeom prst="rect">
            <a:avLst/>
          </a:prstGeom>
        </p:spPr>
        <p:txBody>
          <a:bodyPr wrap="square">
            <a:spAutoFit/>
          </a:bodyPr>
          <a:lstStyle/>
          <a:p>
            <a:r>
              <a:rPr lang="en-US" dirty="0">
                <a:solidFill>
                  <a:srgbClr val="000000"/>
                </a:solidFill>
                <a:latin typeface="Calibri" panose="020F0502020204030204" pitchFamily="34" charset="0"/>
              </a:rPr>
              <a:t>Allows for an incorporated city within a county whose population is between 100,000 and 700,000 to be able to enact an ordinance to impose a supplemental government services tax of not more than 1 cent per $1 of valuation of a vehicle. The supplemental government services tax would be charged for vehicles registered within the incorporated city.  Funds could be used for the same governmental services as the counties may use it, they have also added programs to support of carrying out programs that provide services to persons who are homeless or at imminent risk of homelessness or other programs of public health and welfare. If an incorporated city enacts the supplemental government services tax the county would not be able to enact a supplemental government services tax on those residents.  The bill is effective upon passage and approval of the bill. </a:t>
            </a:r>
          </a:p>
          <a:p>
            <a:r>
              <a:rPr lang="en-US" dirty="0">
                <a:solidFill>
                  <a:srgbClr val="000000"/>
                </a:solidFill>
                <a:latin typeface="Calibri" panose="020F0502020204030204" pitchFamily="34" charset="0"/>
              </a:rPr>
              <a:t> </a:t>
            </a:r>
          </a:p>
          <a:p>
            <a:r>
              <a:rPr lang="en-US" u="sng" dirty="0">
                <a:solidFill>
                  <a:srgbClr val="0563C1"/>
                </a:solidFill>
                <a:latin typeface="Calibri" panose="020F0502020204030204" pitchFamily="34" charset="0"/>
                <a:hlinkClick r:id="rId5" tooltip="https://www.leg.state.nv.us/App/NELIS/REL/81st2021/Bill/7186/Text"/>
              </a:rPr>
              <a:t>https://www.leg.state.nv.us/App/NELIS/REL/81st2021/Bill/7186/Text</a:t>
            </a:r>
            <a:r>
              <a:rPr lang="en-US" dirty="0">
                <a:solidFill>
                  <a:srgbClr val="000000"/>
                </a:solidFill>
                <a:latin typeface="Calibri" panose="020F0502020204030204" pitchFamily="34" charset="0"/>
              </a:rPr>
              <a:t> SB11</a:t>
            </a:r>
          </a:p>
        </p:txBody>
      </p:sp>
      <p:sp>
        <p:nvSpPr>
          <p:cNvPr id="10" name="Title 1">
            <a:extLst>
              <a:ext uri="{FF2B5EF4-FFF2-40B4-BE49-F238E27FC236}">
                <a16:creationId xmlns:a16="http://schemas.microsoft.com/office/drawing/2014/main" id="{FC663CDD-5F59-4EB5-87AF-DE7FE4A10D30}"/>
              </a:ext>
            </a:extLst>
          </p:cNvPr>
          <p:cNvSpPr txBox="1">
            <a:spLocks/>
          </p:cNvSpPr>
          <p:nvPr/>
        </p:nvSpPr>
        <p:spPr>
          <a:xfrm>
            <a:off x="1110534" y="84633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dirty="0"/>
          </a:p>
        </p:txBody>
      </p:sp>
      <p:sp>
        <p:nvSpPr>
          <p:cNvPr id="8" name="Footer Placeholder 4">
            <a:extLst>
              <a:ext uri="{FF2B5EF4-FFF2-40B4-BE49-F238E27FC236}">
                <a16:creationId xmlns:a16="http://schemas.microsoft.com/office/drawing/2014/main" id="{0520035C-4C3B-694F-AD4E-A6A2433ACD96}"/>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20</a:t>
            </a:fld>
            <a:r>
              <a:rPr lang="en-US"/>
              <a:t> </a:t>
            </a:r>
            <a:endParaRPr lang="en-US" dirty="0"/>
          </a:p>
        </p:txBody>
      </p:sp>
    </p:spTree>
    <p:extLst>
      <p:ext uri="{BB962C8B-B14F-4D97-AF65-F5344CB8AC3E}">
        <p14:creationId xmlns:p14="http://schemas.microsoft.com/office/powerpoint/2010/main" val="281315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Discussion</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38258"/>
            <a:ext cx="10784003" cy="461665"/>
          </a:xfrm>
          <a:prstGeom prst="rect">
            <a:avLst/>
          </a:prstGeom>
          <a:noFill/>
        </p:spPr>
        <p:txBody>
          <a:bodyPr wrap="square" rtlCol="0">
            <a:spAutoFit/>
          </a:bodyPr>
          <a:lstStyle/>
          <a:p>
            <a:pPr lvl="0" fontAlgn="ctr"/>
            <a:r>
              <a:rPr lang="en-US" sz="2400" b="1" i="1" dirty="0">
                <a:latin typeface="Arial" panose="020B0604020202020204" pitchFamily="34" charset="0"/>
                <a:cs typeface="Arial" panose="020B0604020202020204" pitchFamily="34" charset="0"/>
              </a:rPr>
              <a:t>Is there a scenario where SGST makes sense?  </a:t>
            </a:r>
          </a:p>
        </p:txBody>
      </p:sp>
      <p:sp>
        <p:nvSpPr>
          <p:cNvPr id="2" name="TextBox 1">
            <a:extLst>
              <a:ext uri="{FF2B5EF4-FFF2-40B4-BE49-F238E27FC236}">
                <a16:creationId xmlns:a16="http://schemas.microsoft.com/office/drawing/2014/main" id="{F4780310-75AF-F747-B084-A33BE8884DCA}"/>
              </a:ext>
            </a:extLst>
          </p:cNvPr>
          <p:cNvSpPr txBox="1"/>
          <p:nvPr/>
        </p:nvSpPr>
        <p:spPr>
          <a:xfrm>
            <a:off x="706033" y="2141316"/>
            <a:ext cx="5521147" cy="1200329"/>
          </a:xfrm>
          <a:prstGeom prst="rect">
            <a:avLst/>
          </a:prstGeom>
          <a:noFill/>
        </p:spPr>
        <p:txBody>
          <a:bodyPr wrap="square" rtlCol="0">
            <a:spAutoFit/>
          </a:bodyPr>
          <a:lstStyle/>
          <a:p>
            <a:r>
              <a:rPr lang="en-US" b="1" i="1" dirty="0"/>
              <a:t>Commissioner Discussion:</a:t>
            </a:r>
          </a:p>
          <a:p>
            <a:endParaRPr lang="en-US" dirty="0"/>
          </a:p>
          <a:p>
            <a:endParaRPr lang="en-US" dirty="0"/>
          </a:p>
          <a:p>
            <a:endParaRPr lang="en-US" dirty="0"/>
          </a:p>
        </p:txBody>
      </p:sp>
      <p:sp>
        <p:nvSpPr>
          <p:cNvPr id="8" name="TextBox 7">
            <a:extLst>
              <a:ext uri="{FF2B5EF4-FFF2-40B4-BE49-F238E27FC236}">
                <a16:creationId xmlns:a16="http://schemas.microsoft.com/office/drawing/2014/main" id="{5E49F5A6-7BF9-F14F-B4F7-9D8C80EEDD3C}"/>
              </a:ext>
            </a:extLst>
          </p:cNvPr>
          <p:cNvSpPr txBox="1"/>
          <p:nvPr/>
        </p:nvSpPr>
        <p:spPr>
          <a:xfrm>
            <a:off x="6715223" y="2141316"/>
            <a:ext cx="4606747" cy="2585323"/>
          </a:xfrm>
          <a:prstGeom prst="rect">
            <a:avLst/>
          </a:prstGeom>
          <a:noFill/>
        </p:spPr>
        <p:txBody>
          <a:bodyPr wrap="square" rtlCol="0">
            <a:spAutoFit/>
          </a:bodyPr>
          <a:lstStyle/>
          <a:p>
            <a:r>
              <a:rPr lang="en-US" b="1" i="1" dirty="0"/>
              <a:t>Considerations:</a:t>
            </a:r>
          </a:p>
          <a:p>
            <a:endParaRPr lang="en-US" dirty="0"/>
          </a:p>
          <a:p>
            <a:endParaRPr lang="en-US" dirty="0"/>
          </a:p>
          <a:p>
            <a:r>
              <a:rPr lang="en-US" b="1" i="1" dirty="0"/>
              <a:t>Items to Explore Further</a:t>
            </a:r>
            <a:r>
              <a:rPr lang="en-US" dirty="0"/>
              <a:t>:</a:t>
            </a:r>
          </a:p>
          <a:p>
            <a:pPr marL="285750" indent="-285750">
              <a:buFont typeface="Arial" panose="020B0604020202020204" pitchFamily="34" charset="0"/>
              <a:buChar char="•"/>
            </a:pPr>
            <a:endParaRPr lang="en-US" dirty="0"/>
          </a:p>
          <a:p>
            <a:endParaRPr lang="en-US" dirty="0"/>
          </a:p>
          <a:p>
            <a:endParaRPr lang="en-US" dirty="0"/>
          </a:p>
          <a:p>
            <a:endParaRPr lang="en-US" dirty="0"/>
          </a:p>
          <a:p>
            <a:endParaRPr lang="en-US" dirty="0"/>
          </a:p>
        </p:txBody>
      </p:sp>
      <p:sp>
        <p:nvSpPr>
          <p:cNvPr id="9" name="Footer Placeholder 4">
            <a:extLst>
              <a:ext uri="{FF2B5EF4-FFF2-40B4-BE49-F238E27FC236}">
                <a16:creationId xmlns:a16="http://schemas.microsoft.com/office/drawing/2014/main" id="{B88E6C73-8907-CC43-9731-92DEE71C1FAE}"/>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21</a:t>
            </a:fld>
            <a:r>
              <a:rPr lang="en-US"/>
              <a:t> </a:t>
            </a:r>
            <a:endParaRPr lang="en-US" dirty="0"/>
          </a:p>
        </p:txBody>
      </p:sp>
    </p:spTree>
    <p:extLst>
      <p:ext uri="{BB962C8B-B14F-4D97-AF65-F5344CB8AC3E}">
        <p14:creationId xmlns:p14="http://schemas.microsoft.com/office/powerpoint/2010/main" val="22369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B8ACC-095D-3641-B386-3CC092BB9D8A}"/>
              </a:ext>
            </a:extLst>
          </p:cNvPr>
          <p:cNvSpPr txBox="1"/>
          <p:nvPr/>
        </p:nvSpPr>
        <p:spPr>
          <a:xfrm>
            <a:off x="1579418" y="2567709"/>
            <a:ext cx="7795491" cy="1138773"/>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Strategic Topic #5</a:t>
            </a:r>
          </a:p>
          <a:p>
            <a:r>
              <a:rPr lang="en-US" sz="4400" b="1" dirty="0">
                <a:solidFill>
                  <a:schemeClr val="bg1"/>
                </a:solidFill>
                <a:latin typeface="Arial" panose="020B0604020202020204" pitchFamily="34" charset="0"/>
                <a:cs typeface="Arial" panose="020B0604020202020204" pitchFamily="34" charset="0"/>
              </a:rPr>
              <a:t>Rules of Procedure</a:t>
            </a:r>
          </a:p>
        </p:txBody>
      </p:sp>
      <p:sp>
        <p:nvSpPr>
          <p:cNvPr id="3" name="Footer Placeholder 4">
            <a:extLst>
              <a:ext uri="{FF2B5EF4-FFF2-40B4-BE49-F238E27FC236}">
                <a16:creationId xmlns:a16="http://schemas.microsoft.com/office/drawing/2014/main" id="{67F2ACB7-F3B4-7649-9326-42194240EEFE}"/>
              </a:ext>
            </a:extLst>
          </p:cNvPr>
          <p:cNvSpPr txBox="1">
            <a:spLocks/>
          </p:cNvSpPr>
          <p:nvPr/>
        </p:nvSpPr>
        <p:spPr>
          <a:xfrm>
            <a:off x="9561576" y="6505067"/>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22</a:t>
            </a:fld>
            <a:r>
              <a:rPr lang="en-US"/>
              <a:t> </a:t>
            </a:r>
            <a:endParaRPr lang="en-US" dirty="0"/>
          </a:p>
        </p:txBody>
      </p:sp>
    </p:spTree>
    <p:extLst>
      <p:ext uri="{BB962C8B-B14F-4D97-AF65-F5344CB8AC3E}">
        <p14:creationId xmlns:p14="http://schemas.microsoft.com/office/powerpoint/2010/main" val="3012072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5C7874-C520-A247-9EAC-452E3F3776E8}"/>
              </a:ext>
            </a:extLst>
          </p:cNvPr>
          <p:cNvPicPr>
            <a:picLocks noChangeAspect="1"/>
          </p:cNvPicPr>
          <p:nvPr/>
        </p:nvPicPr>
        <p:blipFill>
          <a:blip r:embed="rId3"/>
          <a:stretch>
            <a:fillRect/>
          </a:stretch>
        </p:blipFill>
        <p:spPr>
          <a:xfrm>
            <a:off x="1110548" y="335665"/>
            <a:ext cx="4261543" cy="5266481"/>
          </a:xfrm>
          <a:prstGeom prst="rect">
            <a:avLst/>
          </a:prstGeom>
        </p:spPr>
      </p:pic>
      <p:pic>
        <p:nvPicPr>
          <p:cNvPr id="3" name="Picture 2">
            <a:extLst>
              <a:ext uri="{FF2B5EF4-FFF2-40B4-BE49-F238E27FC236}">
                <a16:creationId xmlns:a16="http://schemas.microsoft.com/office/drawing/2014/main" id="{8352592F-1ABD-1546-912E-E9596903CBEB}"/>
              </a:ext>
            </a:extLst>
          </p:cNvPr>
          <p:cNvPicPr>
            <a:picLocks noChangeAspect="1"/>
          </p:cNvPicPr>
          <p:nvPr/>
        </p:nvPicPr>
        <p:blipFill>
          <a:blip r:embed="rId4"/>
          <a:stretch>
            <a:fillRect/>
          </a:stretch>
        </p:blipFill>
        <p:spPr>
          <a:xfrm>
            <a:off x="3942633" y="937547"/>
            <a:ext cx="4356132" cy="5266481"/>
          </a:xfrm>
          <a:prstGeom prst="rect">
            <a:avLst/>
          </a:prstGeom>
        </p:spPr>
      </p:pic>
      <p:pic>
        <p:nvPicPr>
          <p:cNvPr id="4" name="Picture 3">
            <a:extLst>
              <a:ext uri="{FF2B5EF4-FFF2-40B4-BE49-F238E27FC236}">
                <a16:creationId xmlns:a16="http://schemas.microsoft.com/office/drawing/2014/main" id="{5C6CF86F-B028-DC41-BB68-3503BE306ECE}"/>
              </a:ext>
            </a:extLst>
          </p:cNvPr>
          <p:cNvPicPr>
            <a:picLocks noChangeAspect="1"/>
          </p:cNvPicPr>
          <p:nvPr/>
        </p:nvPicPr>
        <p:blipFill>
          <a:blip r:embed="rId5"/>
          <a:stretch>
            <a:fillRect/>
          </a:stretch>
        </p:blipFill>
        <p:spPr>
          <a:xfrm>
            <a:off x="6976741" y="1707264"/>
            <a:ext cx="4097674" cy="4838218"/>
          </a:xfrm>
          <a:prstGeom prst="rect">
            <a:avLst/>
          </a:prstGeom>
        </p:spPr>
      </p:pic>
      <p:sp>
        <p:nvSpPr>
          <p:cNvPr id="5" name="Footer Placeholder 4">
            <a:extLst>
              <a:ext uri="{FF2B5EF4-FFF2-40B4-BE49-F238E27FC236}">
                <a16:creationId xmlns:a16="http://schemas.microsoft.com/office/drawing/2014/main" id="{0CDA02EA-34B6-7148-8C7D-983592F54740}"/>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23</a:t>
            </a:fld>
            <a:r>
              <a:rPr lang="en-US"/>
              <a:t> </a:t>
            </a:r>
            <a:endParaRPr lang="en-US" dirty="0"/>
          </a:p>
        </p:txBody>
      </p:sp>
    </p:spTree>
    <p:extLst>
      <p:ext uri="{BB962C8B-B14F-4D97-AF65-F5344CB8AC3E}">
        <p14:creationId xmlns:p14="http://schemas.microsoft.com/office/powerpoint/2010/main" val="3518417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2EC421-243C-C44B-8F9B-5844C72DEE3E}"/>
              </a:ext>
            </a:extLst>
          </p:cNvPr>
          <p:cNvPicPr>
            <a:picLocks noChangeAspect="1"/>
          </p:cNvPicPr>
          <p:nvPr/>
        </p:nvPicPr>
        <p:blipFill>
          <a:blip r:embed="rId3"/>
          <a:stretch>
            <a:fillRect/>
          </a:stretch>
        </p:blipFill>
        <p:spPr>
          <a:xfrm>
            <a:off x="833136" y="571500"/>
            <a:ext cx="3264302" cy="3886074"/>
          </a:xfrm>
          <a:prstGeom prst="rect">
            <a:avLst/>
          </a:prstGeom>
        </p:spPr>
      </p:pic>
      <p:pic>
        <p:nvPicPr>
          <p:cNvPr id="6" name="Picture 5">
            <a:extLst>
              <a:ext uri="{FF2B5EF4-FFF2-40B4-BE49-F238E27FC236}">
                <a16:creationId xmlns:a16="http://schemas.microsoft.com/office/drawing/2014/main" id="{1AF4B883-A1EE-7F42-A96E-42BBB3EE1F34}"/>
              </a:ext>
            </a:extLst>
          </p:cNvPr>
          <p:cNvPicPr>
            <a:picLocks noChangeAspect="1"/>
          </p:cNvPicPr>
          <p:nvPr/>
        </p:nvPicPr>
        <p:blipFill>
          <a:blip r:embed="rId4"/>
          <a:stretch>
            <a:fillRect/>
          </a:stretch>
        </p:blipFill>
        <p:spPr>
          <a:xfrm>
            <a:off x="3378440" y="1138861"/>
            <a:ext cx="3264302" cy="4580277"/>
          </a:xfrm>
          <a:prstGeom prst="rect">
            <a:avLst/>
          </a:prstGeom>
        </p:spPr>
      </p:pic>
      <p:pic>
        <p:nvPicPr>
          <p:cNvPr id="7" name="Picture 6">
            <a:extLst>
              <a:ext uri="{FF2B5EF4-FFF2-40B4-BE49-F238E27FC236}">
                <a16:creationId xmlns:a16="http://schemas.microsoft.com/office/drawing/2014/main" id="{EDE5B88B-E279-E54E-9D78-6351822EF97E}"/>
              </a:ext>
            </a:extLst>
          </p:cNvPr>
          <p:cNvPicPr>
            <a:picLocks noChangeAspect="1"/>
          </p:cNvPicPr>
          <p:nvPr/>
        </p:nvPicPr>
        <p:blipFill>
          <a:blip r:embed="rId5"/>
          <a:stretch>
            <a:fillRect/>
          </a:stretch>
        </p:blipFill>
        <p:spPr>
          <a:xfrm>
            <a:off x="6452081" y="1805767"/>
            <a:ext cx="3264301" cy="4896452"/>
          </a:xfrm>
          <a:prstGeom prst="rect">
            <a:avLst/>
          </a:prstGeom>
        </p:spPr>
      </p:pic>
      <p:sp>
        <p:nvSpPr>
          <p:cNvPr id="8" name="Footer Placeholder 4">
            <a:extLst>
              <a:ext uri="{FF2B5EF4-FFF2-40B4-BE49-F238E27FC236}">
                <a16:creationId xmlns:a16="http://schemas.microsoft.com/office/drawing/2014/main" id="{5021F32A-CEC7-4648-A669-D68F1D235F6A}"/>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24</a:t>
            </a:fld>
            <a:r>
              <a:rPr lang="en-US"/>
              <a:t> </a:t>
            </a:r>
            <a:endParaRPr lang="en-US" dirty="0"/>
          </a:p>
        </p:txBody>
      </p:sp>
    </p:spTree>
    <p:extLst>
      <p:ext uri="{BB962C8B-B14F-4D97-AF65-F5344CB8AC3E}">
        <p14:creationId xmlns:p14="http://schemas.microsoft.com/office/powerpoint/2010/main" val="1790928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Discussion</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38258"/>
            <a:ext cx="10784003" cy="461665"/>
          </a:xfrm>
          <a:prstGeom prst="rect">
            <a:avLst/>
          </a:prstGeom>
          <a:noFill/>
        </p:spPr>
        <p:txBody>
          <a:bodyPr wrap="square" rtlCol="0">
            <a:spAutoFit/>
          </a:bodyPr>
          <a:lstStyle/>
          <a:p>
            <a:pPr lvl="0" fontAlgn="ctr"/>
            <a:r>
              <a:rPr lang="en-US" sz="2400" b="1" i="1" dirty="0">
                <a:latin typeface="Arial" panose="020B0604020202020204" pitchFamily="34" charset="0"/>
                <a:cs typeface="Arial" panose="020B0604020202020204" pitchFamily="34" charset="0"/>
              </a:rPr>
              <a:t>Direction on modifications to Rules of Procedure</a:t>
            </a:r>
          </a:p>
        </p:txBody>
      </p:sp>
      <p:sp>
        <p:nvSpPr>
          <p:cNvPr id="2" name="TextBox 1">
            <a:extLst>
              <a:ext uri="{FF2B5EF4-FFF2-40B4-BE49-F238E27FC236}">
                <a16:creationId xmlns:a16="http://schemas.microsoft.com/office/drawing/2014/main" id="{F4780310-75AF-F747-B084-A33BE8884DCA}"/>
              </a:ext>
            </a:extLst>
          </p:cNvPr>
          <p:cNvSpPr txBox="1"/>
          <p:nvPr/>
        </p:nvSpPr>
        <p:spPr>
          <a:xfrm>
            <a:off x="706033" y="2141316"/>
            <a:ext cx="5521147" cy="1200329"/>
          </a:xfrm>
          <a:prstGeom prst="rect">
            <a:avLst/>
          </a:prstGeom>
          <a:noFill/>
        </p:spPr>
        <p:txBody>
          <a:bodyPr wrap="square" rtlCol="0">
            <a:spAutoFit/>
          </a:bodyPr>
          <a:lstStyle/>
          <a:p>
            <a:r>
              <a:rPr lang="en-US" b="1" i="1" dirty="0"/>
              <a:t>Commissioner Discussion:</a:t>
            </a:r>
          </a:p>
          <a:p>
            <a:endParaRPr lang="en-US" dirty="0"/>
          </a:p>
          <a:p>
            <a:endParaRPr lang="en-US" dirty="0"/>
          </a:p>
          <a:p>
            <a:endParaRPr lang="en-US" dirty="0"/>
          </a:p>
        </p:txBody>
      </p:sp>
      <p:sp>
        <p:nvSpPr>
          <p:cNvPr id="8" name="Footer Placeholder 4">
            <a:extLst>
              <a:ext uri="{FF2B5EF4-FFF2-40B4-BE49-F238E27FC236}">
                <a16:creationId xmlns:a16="http://schemas.microsoft.com/office/drawing/2014/main" id="{A2B41AC0-F331-2F4E-AF10-AB5D2A2056BF}"/>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25</a:t>
            </a:fld>
            <a:r>
              <a:rPr lang="en-US"/>
              <a:t> </a:t>
            </a:r>
            <a:endParaRPr lang="en-US" dirty="0"/>
          </a:p>
        </p:txBody>
      </p:sp>
    </p:spTree>
    <p:extLst>
      <p:ext uri="{BB962C8B-B14F-4D97-AF65-F5344CB8AC3E}">
        <p14:creationId xmlns:p14="http://schemas.microsoft.com/office/powerpoint/2010/main" val="414992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079" y="1179571"/>
            <a:ext cx="4497841" cy="4498857"/>
          </a:xfrm>
          <a:prstGeom prst="rect">
            <a:avLst/>
          </a:prstGeom>
          <a:ln>
            <a:noFill/>
          </a:ln>
          <a:effectLst>
            <a:outerShdw blurRad="190500" algn="tl" rotWithShape="0">
              <a:srgbClr val="000000">
                <a:alpha val="70000"/>
              </a:srgbClr>
            </a:outerShdw>
          </a:effectLst>
        </p:spPr>
      </p:pic>
      <p:sp>
        <p:nvSpPr>
          <p:cNvPr id="5" name="Footer Placeholder 4">
            <a:extLst>
              <a:ext uri="{FF2B5EF4-FFF2-40B4-BE49-F238E27FC236}">
                <a16:creationId xmlns:a16="http://schemas.microsoft.com/office/drawing/2014/main" id="{37C32D09-B67A-8244-AC4C-8FE2562C5974}"/>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26</a:t>
            </a:fld>
            <a:r>
              <a:rPr lang="en-US"/>
              <a:t> </a:t>
            </a:r>
            <a:endParaRPr lang="en-US" dirty="0"/>
          </a:p>
        </p:txBody>
      </p:sp>
    </p:spTree>
    <p:extLst>
      <p:ext uri="{BB962C8B-B14F-4D97-AF65-F5344CB8AC3E}">
        <p14:creationId xmlns:p14="http://schemas.microsoft.com/office/powerpoint/2010/main" val="149900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Materials &amp; Guidelines</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38258"/>
            <a:ext cx="10784003" cy="4247317"/>
          </a:xfrm>
          <a:prstGeom prst="rect">
            <a:avLst/>
          </a:prstGeom>
          <a:noFill/>
        </p:spPr>
        <p:txBody>
          <a:bodyPr wrap="square" rtlCol="0">
            <a:spAutoFit/>
          </a:bodyPr>
          <a:lstStyle/>
          <a:p>
            <a:pPr lvl="0" fontAlgn="ctr"/>
            <a:r>
              <a:rPr lang="en-US" sz="2400" b="1" i="1" dirty="0"/>
              <a:t>Materials:</a:t>
            </a:r>
          </a:p>
          <a:p>
            <a:pPr marL="800100" lvl="1" indent="-342900">
              <a:spcAft>
                <a:spcPts val="1200"/>
              </a:spcAft>
              <a:buFont typeface="Arial" panose="020B0604020202020204" pitchFamily="34" charset="0"/>
              <a:buChar char="•"/>
            </a:pPr>
            <a:r>
              <a:rPr lang="en-US" sz="2400" b="1" dirty="0"/>
              <a:t>Workshop Slides </a:t>
            </a:r>
          </a:p>
          <a:p>
            <a:pPr marL="800100" lvl="1" indent="-342900">
              <a:spcAft>
                <a:spcPts val="1200"/>
              </a:spcAft>
              <a:buFont typeface="Arial" panose="020B0604020202020204" pitchFamily="34" charset="0"/>
              <a:buChar char="•"/>
            </a:pPr>
            <a:r>
              <a:rPr lang="en-US" sz="2400" dirty="0"/>
              <a:t>FY21-23 Strategic Plan</a:t>
            </a:r>
          </a:p>
          <a:p>
            <a:pPr marL="800100" lvl="1" indent="-342900">
              <a:spcAft>
                <a:spcPts val="1200"/>
              </a:spcAft>
              <a:buFont typeface="Arial" panose="020B0604020202020204" pitchFamily="34" charset="0"/>
              <a:buChar char="•"/>
            </a:pPr>
            <a:r>
              <a:rPr lang="en-US" sz="2400" dirty="0"/>
              <a:t>FY22 Budget Outlook Presentation</a:t>
            </a:r>
          </a:p>
          <a:p>
            <a:pPr marL="800100" lvl="1" indent="-342900">
              <a:spcAft>
                <a:spcPts val="1200"/>
              </a:spcAft>
              <a:buFont typeface="Arial" panose="020B0604020202020204" pitchFamily="34" charset="0"/>
              <a:buChar char="•"/>
            </a:pPr>
            <a:r>
              <a:rPr lang="en-US" sz="2400" dirty="0"/>
              <a:t>Washoe County Rules of Procedure </a:t>
            </a:r>
          </a:p>
          <a:p>
            <a:pPr marL="800100" lvl="1" indent="-342900">
              <a:spcAft>
                <a:spcPts val="1200"/>
              </a:spcAft>
              <a:buFont typeface="Arial" panose="020B0604020202020204" pitchFamily="34" charset="0"/>
              <a:buChar char="•"/>
            </a:pPr>
            <a:r>
              <a:rPr lang="en-US" sz="2400" dirty="0"/>
              <a:t>Clark County Rules of Procedure</a:t>
            </a:r>
          </a:p>
          <a:p>
            <a:pPr marL="800100" lvl="1" indent="-342900">
              <a:spcAft>
                <a:spcPts val="1200"/>
              </a:spcAft>
              <a:buFont typeface="Arial" panose="020B0604020202020204" pitchFamily="34" charset="0"/>
              <a:buChar char="•"/>
            </a:pPr>
            <a:endParaRPr lang="en-US" sz="2400" dirty="0"/>
          </a:p>
          <a:p>
            <a:pPr lvl="0" fontAlgn="ctr"/>
            <a:endParaRPr lang="en-US" sz="2400" b="1" i="1" dirty="0"/>
          </a:p>
          <a:p>
            <a:endParaRPr lang="en-US" dirty="0"/>
          </a:p>
        </p:txBody>
      </p:sp>
      <p:sp>
        <p:nvSpPr>
          <p:cNvPr id="3" name="Folded Corner 2">
            <a:extLst>
              <a:ext uri="{FF2B5EF4-FFF2-40B4-BE49-F238E27FC236}">
                <a16:creationId xmlns:a16="http://schemas.microsoft.com/office/drawing/2014/main" id="{30A78D7F-9284-E146-B4DD-90D084DB837F}"/>
              </a:ext>
            </a:extLst>
          </p:cNvPr>
          <p:cNvSpPr/>
          <p:nvPr/>
        </p:nvSpPr>
        <p:spPr>
          <a:xfrm rot="754371">
            <a:off x="6589785" y="2049938"/>
            <a:ext cx="3485072" cy="2083443"/>
          </a:xfrm>
          <a:prstGeom prst="foldedCorner">
            <a:avLst>
              <a:gd name="adj" fmla="val 27453"/>
            </a:avLst>
          </a:prstGeom>
          <a:solidFill>
            <a:srgbClr val="00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80% Discussion</a:t>
            </a:r>
          </a:p>
          <a:p>
            <a:pPr algn="ctr"/>
            <a:r>
              <a:rPr lang="en-US" sz="2800" dirty="0">
                <a:latin typeface="Arial" panose="020B0604020202020204" pitchFamily="34" charset="0"/>
                <a:cs typeface="Arial" panose="020B0604020202020204" pitchFamily="34" charset="0"/>
              </a:rPr>
              <a:t>20% Presentation</a:t>
            </a:r>
          </a:p>
        </p:txBody>
      </p:sp>
      <p:sp>
        <p:nvSpPr>
          <p:cNvPr id="8" name="Footer Placeholder 4">
            <a:extLst>
              <a:ext uri="{FF2B5EF4-FFF2-40B4-BE49-F238E27FC236}">
                <a16:creationId xmlns:a16="http://schemas.microsoft.com/office/drawing/2014/main" id="{98B3142E-CF96-3942-8560-7BDF6BFA5E69}"/>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3</a:t>
            </a:fld>
            <a:r>
              <a:rPr lang="en-US"/>
              <a:t> </a:t>
            </a:r>
            <a:endParaRPr lang="en-US" dirty="0"/>
          </a:p>
        </p:txBody>
      </p:sp>
    </p:spTree>
    <p:extLst>
      <p:ext uri="{BB962C8B-B14F-4D97-AF65-F5344CB8AC3E}">
        <p14:creationId xmlns:p14="http://schemas.microsoft.com/office/powerpoint/2010/main" val="260556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B8ACC-095D-3641-B386-3CC092BB9D8A}"/>
              </a:ext>
            </a:extLst>
          </p:cNvPr>
          <p:cNvSpPr txBox="1"/>
          <p:nvPr/>
        </p:nvSpPr>
        <p:spPr>
          <a:xfrm>
            <a:off x="1579418" y="2567709"/>
            <a:ext cx="7795491" cy="181588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Strategic Topic #1</a:t>
            </a:r>
          </a:p>
          <a:p>
            <a:r>
              <a:rPr lang="en-US" sz="4400" b="1" dirty="0">
                <a:solidFill>
                  <a:schemeClr val="bg1"/>
                </a:solidFill>
                <a:latin typeface="Arial" panose="020B0604020202020204" pitchFamily="34" charset="0"/>
                <a:cs typeface="Arial" panose="020B0604020202020204" pitchFamily="34" charset="0"/>
              </a:rPr>
              <a:t>Homelessness &amp; the County’s Role</a:t>
            </a:r>
          </a:p>
        </p:txBody>
      </p:sp>
      <p:sp>
        <p:nvSpPr>
          <p:cNvPr id="3" name="Footer Placeholder 4">
            <a:extLst>
              <a:ext uri="{FF2B5EF4-FFF2-40B4-BE49-F238E27FC236}">
                <a16:creationId xmlns:a16="http://schemas.microsoft.com/office/drawing/2014/main" id="{BA6019DD-C6DB-F042-9458-EE9D935C9394}"/>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4</a:t>
            </a:fld>
            <a:r>
              <a:rPr lang="en-US"/>
              <a:t> </a:t>
            </a:r>
            <a:endParaRPr lang="en-US" dirty="0"/>
          </a:p>
        </p:txBody>
      </p:sp>
    </p:spTree>
    <p:extLst>
      <p:ext uri="{BB962C8B-B14F-4D97-AF65-F5344CB8AC3E}">
        <p14:creationId xmlns:p14="http://schemas.microsoft.com/office/powerpoint/2010/main" val="1482558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5" name="Rectangle 274">
            <a:extLst>
              <a:ext uri="{FF2B5EF4-FFF2-40B4-BE49-F238E27FC236}">
                <a16:creationId xmlns:a16="http://schemas.microsoft.com/office/drawing/2014/main" id="{54974AFA-869C-404F-BFF9-630DFE69EDCD}"/>
              </a:ext>
            </a:extLst>
          </p:cNvPr>
          <p:cNvSpPr/>
          <p:nvPr/>
        </p:nvSpPr>
        <p:spPr>
          <a:xfrm>
            <a:off x="8964091" y="3944972"/>
            <a:ext cx="3019718" cy="1850366"/>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Text Box 2">
            <a:extLst>
              <a:ext uri="{FF2B5EF4-FFF2-40B4-BE49-F238E27FC236}">
                <a16:creationId xmlns:a16="http://schemas.microsoft.com/office/drawing/2014/main" id="{08321EB8-F31D-EA48-AB38-9CDD448F2F17}"/>
              </a:ext>
            </a:extLst>
          </p:cNvPr>
          <p:cNvSpPr txBox="1">
            <a:spLocks noChangeArrowheads="1"/>
          </p:cNvSpPr>
          <p:nvPr/>
        </p:nvSpPr>
        <p:spPr bwMode="auto">
          <a:xfrm>
            <a:off x="11032611" y="4548589"/>
            <a:ext cx="899244" cy="761744"/>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4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Group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Homes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77" name="Text Box 2">
            <a:extLst>
              <a:ext uri="{FF2B5EF4-FFF2-40B4-BE49-F238E27FC236}">
                <a16:creationId xmlns:a16="http://schemas.microsoft.com/office/drawing/2014/main" id="{A42408AE-CEA4-F143-BEA8-747285CF1934}"/>
              </a:ext>
            </a:extLst>
          </p:cNvPr>
          <p:cNvSpPr txBox="1">
            <a:spLocks noChangeArrowheads="1"/>
          </p:cNvSpPr>
          <p:nvPr/>
        </p:nvSpPr>
        <p:spPr bwMode="auto">
          <a:xfrm>
            <a:off x="9982808" y="4545843"/>
            <a:ext cx="982772" cy="149079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Mental Health Treatment Facilities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A45261A-9333-4944-A439-3B4E06441710}"/>
              </a:ext>
            </a:extLst>
          </p:cNvPr>
          <p:cNvSpPr txBox="1"/>
          <p:nvPr/>
        </p:nvSpPr>
        <p:spPr>
          <a:xfrm>
            <a:off x="229517" y="112208"/>
            <a:ext cx="11702337"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Regional Homeless Services Summary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(Does not include Law Enforcement/Emergency Response/Outreach Teams)</a:t>
            </a:r>
          </a:p>
        </p:txBody>
      </p:sp>
      <p:grpSp>
        <p:nvGrpSpPr>
          <p:cNvPr id="69" name="Group 68">
            <a:extLst>
              <a:ext uri="{FF2B5EF4-FFF2-40B4-BE49-F238E27FC236}">
                <a16:creationId xmlns:a16="http://schemas.microsoft.com/office/drawing/2014/main" id="{4CF7349B-D265-914B-AFD8-3C9898068D71}"/>
              </a:ext>
            </a:extLst>
          </p:cNvPr>
          <p:cNvGrpSpPr/>
          <p:nvPr/>
        </p:nvGrpSpPr>
        <p:grpSpPr>
          <a:xfrm>
            <a:off x="229517" y="834886"/>
            <a:ext cx="3374510" cy="3055429"/>
            <a:chOff x="229517" y="834886"/>
            <a:chExt cx="3374510" cy="3055429"/>
          </a:xfrm>
        </p:grpSpPr>
        <p:grpSp>
          <p:nvGrpSpPr>
            <p:cNvPr id="68" name="Group 67">
              <a:extLst>
                <a:ext uri="{FF2B5EF4-FFF2-40B4-BE49-F238E27FC236}">
                  <a16:creationId xmlns:a16="http://schemas.microsoft.com/office/drawing/2014/main" id="{D812984E-411E-C54C-A5CD-87C9FB6BD688}"/>
                </a:ext>
              </a:extLst>
            </p:cNvPr>
            <p:cNvGrpSpPr/>
            <p:nvPr/>
          </p:nvGrpSpPr>
          <p:grpSpPr>
            <a:xfrm>
              <a:off x="229517" y="834886"/>
              <a:ext cx="3374510" cy="3055429"/>
              <a:chOff x="229517" y="834886"/>
              <a:chExt cx="3374510" cy="3055429"/>
            </a:xfrm>
          </p:grpSpPr>
          <p:grpSp>
            <p:nvGrpSpPr>
              <p:cNvPr id="67" name="Group 66">
                <a:extLst>
                  <a:ext uri="{FF2B5EF4-FFF2-40B4-BE49-F238E27FC236}">
                    <a16:creationId xmlns:a16="http://schemas.microsoft.com/office/drawing/2014/main" id="{A7BDF8AA-9D6B-FC41-A4C8-6CCC2E8C0B96}"/>
                  </a:ext>
                </a:extLst>
              </p:cNvPr>
              <p:cNvGrpSpPr/>
              <p:nvPr/>
            </p:nvGrpSpPr>
            <p:grpSpPr>
              <a:xfrm>
                <a:off x="229517" y="834886"/>
                <a:ext cx="3374510" cy="3055429"/>
                <a:chOff x="229517" y="834886"/>
                <a:chExt cx="3374510" cy="3055429"/>
              </a:xfrm>
            </p:grpSpPr>
            <p:sp>
              <p:nvSpPr>
                <p:cNvPr id="3" name="Rectangle 2">
                  <a:extLst>
                    <a:ext uri="{FF2B5EF4-FFF2-40B4-BE49-F238E27FC236}">
                      <a16:creationId xmlns:a16="http://schemas.microsoft.com/office/drawing/2014/main" id="{F969197A-3679-3248-B6CF-A2FABFB7B7F0}"/>
                    </a:ext>
                  </a:extLst>
                </p:cNvPr>
                <p:cNvSpPr/>
                <p:nvPr/>
              </p:nvSpPr>
              <p:spPr>
                <a:xfrm>
                  <a:off x="236684" y="834886"/>
                  <a:ext cx="3364821" cy="2917611"/>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6A1465EC-C666-234A-B527-63CA6F4F12BD}"/>
                    </a:ext>
                  </a:extLst>
                </p:cNvPr>
                <p:cNvSpPr/>
                <p:nvPr/>
              </p:nvSpPr>
              <p:spPr>
                <a:xfrm>
                  <a:off x="229517" y="834886"/>
                  <a:ext cx="3374510" cy="488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 Box 2">
                  <a:extLst>
                    <a:ext uri="{FF2B5EF4-FFF2-40B4-BE49-F238E27FC236}">
                      <a16:creationId xmlns:a16="http://schemas.microsoft.com/office/drawing/2014/main" id="{054CFEB7-C8EC-49B6-AE16-F173B4CB575D}"/>
                    </a:ext>
                  </a:extLst>
                </p:cNvPr>
                <p:cNvSpPr txBox="1">
                  <a:spLocks noChangeArrowheads="1"/>
                </p:cNvSpPr>
                <p:nvPr/>
              </p:nvSpPr>
              <p:spPr bwMode="auto">
                <a:xfrm>
                  <a:off x="1414202" y="1418813"/>
                  <a:ext cx="100584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ESG</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Received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Supports Emergency Shelter Operations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8AE2A818-95E2-4069-BF43-558ADA669705}"/>
                    </a:ext>
                  </a:extLst>
                </p:cNvPr>
                <p:cNvSpPr txBox="1">
                  <a:spLocks noChangeArrowheads="1"/>
                </p:cNvSpPr>
                <p:nvPr/>
              </p:nvSpPr>
              <p:spPr bwMode="auto">
                <a:xfrm>
                  <a:off x="279248" y="1413564"/>
                  <a:ext cx="100584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CDBG</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Received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Various Community Development Projects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8" name="Text Box 2">
                  <a:extLst>
                    <a:ext uri="{FF2B5EF4-FFF2-40B4-BE49-F238E27FC236}">
                      <a16:creationId xmlns:a16="http://schemas.microsoft.com/office/drawing/2014/main" id="{2B885A43-30F9-BA44-8108-435C96B5B7BE}"/>
                    </a:ext>
                  </a:extLst>
                </p:cNvPr>
                <p:cNvSpPr txBox="1">
                  <a:spLocks noChangeArrowheads="1"/>
                </p:cNvSpPr>
                <p:nvPr/>
              </p:nvSpPr>
              <p:spPr bwMode="auto">
                <a:xfrm>
                  <a:off x="2549157" y="1421558"/>
                  <a:ext cx="100584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HOME</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Received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Affordable Housing and Rental Assistance</a:t>
                  </a:r>
                </a:p>
              </p:txBody>
            </p:sp>
            <p:pic>
              <p:nvPicPr>
                <p:cNvPr id="113" name="Picture 112" descr="A picture containing logo&#10;&#10;Description automatically generated">
                  <a:extLst>
                    <a:ext uri="{FF2B5EF4-FFF2-40B4-BE49-F238E27FC236}">
                      <a16:creationId xmlns:a16="http://schemas.microsoft.com/office/drawing/2014/main" id="{7D882229-83C9-E54D-9724-C675C428494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972219" y="2010534"/>
                  <a:ext cx="156845" cy="249555"/>
                </a:xfrm>
                <a:prstGeom prst="rect">
                  <a:avLst/>
                </a:prstGeom>
              </p:spPr>
            </p:pic>
            <p:pic>
              <p:nvPicPr>
                <p:cNvPr id="114" name="Picture 113" descr="A picture containing logo&#10;&#10;Description automatically generated">
                  <a:extLst>
                    <a:ext uri="{FF2B5EF4-FFF2-40B4-BE49-F238E27FC236}">
                      <a16:creationId xmlns:a16="http://schemas.microsoft.com/office/drawing/2014/main" id="{B2169797-77A8-F641-921A-3FC87180ABE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838699" y="2013545"/>
                  <a:ext cx="156845" cy="249555"/>
                </a:xfrm>
                <a:prstGeom prst="rect">
                  <a:avLst/>
                </a:prstGeom>
              </p:spPr>
            </p:pic>
            <p:pic>
              <p:nvPicPr>
                <p:cNvPr id="125" name="Picture 124" descr="Logo&#10;&#10;Description automatically generated">
                  <a:extLst>
                    <a:ext uri="{FF2B5EF4-FFF2-40B4-BE49-F238E27FC236}">
                      <a16:creationId xmlns:a16="http://schemas.microsoft.com/office/drawing/2014/main" id="{315656E8-D9B0-A04F-93F3-179775B0F2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53475" y="2687871"/>
                  <a:ext cx="238125" cy="140970"/>
                </a:xfrm>
                <a:prstGeom prst="rect">
                  <a:avLst/>
                </a:prstGeom>
              </p:spPr>
            </p:pic>
            <p:pic>
              <p:nvPicPr>
                <p:cNvPr id="126" name="Picture 125" descr="Logo&#10;&#10;Description automatically generated">
                  <a:extLst>
                    <a:ext uri="{FF2B5EF4-FFF2-40B4-BE49-F238E27FC236}">
                      <a16:creationId xmlns:a16="http://schemas.microsoft.com/office/drawing/2014/main" id="{3F348435-A5DC-2A4D-B8B0-0B102A3013D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798058" y="2687871"/>
                  <a:ext cx="238125" cy="140970"/>
                </a:xfrm>
                <a:prstGeom prst="rect">
                  <a:avLst/>
                </a:prstGeom>
              </p:spPr>
            </p:pic>
            <p:pic>
              <p:nvPicPr>
                <p:cNvPr id="134" name="Picture 133" descr="Logo&#10;&#10;Description automatically generated">
                  <a:extLst>
                    <a:ext uri="{FF2B5EF4-FFF2-40B4-BE49-F238E27FC236}">
                      <a16:creationId xmlns:a16="http://schemas.microsoft.com/office/drawing/2014/main" id="{987F5808-8866-3B4F-B6D5-48A905D65BE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934878" y="2689112"/>
                  <a:ext cx="238125" cy="140970"/>
                </a:xfrm>
                <a:prstGeom prst="rect">
                  <a:avLst/>
                </a:prstGeom>
              </p:spPr>
            </p:pic>
          </p:grpSp>
          <p:sp>
            <p:nvSpPr>
              <p:cNvPr id="4" name="Rectangle 3">
                <a:extLst>
                  <a:ext uri="{FF2B5EF4-FFF2-40B4-BE49-F238E27FC236}">
                    <a16:creationId xmlns:a16="http://schemas.microsoft.com/office/drawing/2014/main" id="{C3290523-FED5-B546-B645-B0CE6380066F}"/>
                  </a:ext>
                </a:extLst>
              </p:cNvPr>
              <p:cNvSpPr/>
              <p:nvPr/>
            </p:nvSpPr>
            <p:spPr>
              <a:xfrm>
                <a:off x="1078229" y="876536"/>
                <a:ext cx="1683025"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HUD Block Grants</a:t>
                </a:r>
              </a:p>
            </p:txBody>
          </p:sp>
        </p:grpSp>
        <p:cxnSp>
          <p:nvCxnSpPr>
            <p:cNvPr id="7" name="Straight Arrow Connector 6">
              <a:extLst>
                <a:ext uri="{FF2B5EF4-FFF2-40B4-BE49-F238E27FC236}">
                  <a16:creationId xmlns:a16="http://schemas.microsoft.com/office/drawing/2014/main" id="{54D18D72-5171-7748-B3EA-53E0047585BE}"/>
                </a:ext>
              </a:extLst>
            </p:cNvPr>
            <p:cNvCxnSpPr>
              <a:cxnSpLocks/>
            </p:cNvCxnSpPr>
            <p:nvPr/>
          </p:nvCxnSpPr>
          <p:spPr>
            <a:xfrm>
              <a:off x="1349645" y="1476081"/>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E4B97EE8-067E-5C4B-A0AF-85BF34E3A3D5}"/>
                </a:ext>
              </a:extLst>
            </p:cNvPr>
            <p:cNvCxnSpPr>
              <a:cxnSpLocks/>
            </p:cNvCxnSpPr>
            <p:nvPr/>
          </p:nvCxnSpPr>
          <p:spPr>
            <a:xfrm>
              <a:off x="2484599" y="1476081"/>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grpSp>
      <p:pic>
        <p:nvPicPr>
          <p:cNvPr id="116" name="Picture 115" descr="A picture containing logo&#10;&#10;Description automatically generated">
            <a:extLst>
              <a:ext uri="{FF2B5EF4-FFF2-40B4-BE49-F238E27FC236}">
                <a16:creationId xmlns:a16="http://schemas.microsoft.com/office/drawing/2014/main" id="{F1747324-82C8-C649-9AF9-7D78268763F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08639" y="2013309"/>
            <a:ext cx="156845" cy="249555"/>
          </a:xfrm>
          <a:prstGeom prst="rect">
            <a:avLst/>
          </a:prstGeom>
        </p:spPr>
      </p:pic>
      <p:pic>
        <p:nvPicPr>
          <p:cNvPr id="117" name="Picture 116">
            <a:extLst>
              <a:ext uri="{FF2B5EF4-FFF2-40B4-BE49-F238E27FC236}">
                <a16:creationId xmlns:a16="http://schemas.microsoft.com/office/drawing/2014/main" id="{3F72B987-B5C6-5C40-AB58-53A996C426F9}"/>
              </a:ext>
            </a:extLst>
          </p:cNvPr>
          <p:cNvPicPr>
            <a:picLocks noChangeAspect="1"/>
          </p:cNvPicPr>
          <p:nvPr/>
        </p:nvPicPr>
        <p:blipFill>
          <a:blip r:embed="rId4"/>
          <a:stretch>
            <a:fillRect/>
          </a:stretch>
        </p:blipFill>
        <p:spPr>
          <a:xfrm>
            <a:off x="730042" y="2085980"/>
            <a:ext cx="323116" cy="140220"/>
          </a:xfrm>
          <a:prstGeom prst="rect">
            <a:avLst/>
          </a:prstGeom>
        </p:spPr>
      </p:pic>
      <p:sp>
        <p:nvSpPr>
          <p:cNvPr id="141" name="Rectangle 140">
            <a:extLst>
              <a:ext uri="{FF2B5EF4-FFF2-40B4-BE49-F238E27FC236}">
                <a16:creationId xmlns:a16="http://schemas.microsoft.com/office/drawing/2014/main" id="{56D84986-15A5-B342-A723-C7DFE7F197D5}"/>
              </a:ext>
            </a:extLst>
          </p:cNvPr>
          <p:cNvSpPr/>
          <p:nvPr/>
        </p:nvSpPr>
        <p:spPr>
          <a:xfrm>
            <a:off x="3782490" y="834884"/>
            <a:ext cx="3956308" cy="2915271"/>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4E386B40-D36B-3543-826F-3844BBE22700}"/>
              </a:ext>
            </a:extLst>
          </p:cNvPr>
          <p:cNvSpPr/>
          <p:nvPr/>
        </p:nvSpPr>
        <p:spPr>
          <a:xfrm>
            <a:off x="3771095" y="836647"/>
            <a:ext cx="3967703" cy="484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Text Box 2">
            <a:extLst>
              <a:ext uri="{FF2B5EF4-FFF2-40B4-BE49-F238E27FC236}">
                <a16:creationId xmlns:a16="http://schemas.microsoft.com/office/drawing/2014/main" id="{2D655EFC-9316-D946-8637-85EB31568456}"/>
              </a:ext>
            </a:extLst>
          </p:cNvPr>
          <p:cNvSpPr txBox="1">
            <a:spLocks noChangeArrowheads="1"/>
          </p:cNvSpPr>
          <p:nvPr/>
        </p:nvSpPr>
        <p:spPr bwMode="auto">
          <a:xfrm>
            <a:off x="5026583" y="1412587"/>
            <a:ext cx="1480620" cy="2468757"/>
          </a:xfrm>
          <a:prstGeom prst="rect">
            <a:avLst/>
          </a:prstGeom>
          <a:noFill/>
          <a:ln w="9525">
            <a:noFill/>
            <a:miter lim="800000"/>
            <a:headEnd/>
            <a:tailEnd/>
          </a:ln>
        </p:spPr>
        <p:txBody>
          <a:bodyPr rot="0" vert="horz" wrap="square" lIns="91440" tIns="45720" rIns="91440" bIns="45720" anchor="t" anchorCtr="0">
            <a:noAutofit/>
          </a:bodyPr>
          <a:lstStyle/>
          <a:p>
            <a:pPr algn="ctr" defTabSz="914400">
              <a:lnSpc>
                <a:spcPct val="107000"/>
              </a:lnSpc>
              <a:spcAft>
                <a:spcPts val="800"/>
              </a:spcAf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Community Assistance Center </a:t>
            </a:r>
            <a:r>
              <a:rPr lang="en-US"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Men’s Shelter                       </a:t>
            </a:r>
            <a:r>
              <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(Soon to be NV Cares Campus)</a:t>
            </a:r>
          </a:p>
          <a:p>
            <a:pPr algn="ctr" defTabSz="914400">
              <a:lnSpc>
                <a:spcPct val="107000"/>
              </a:lnSpc>
              <a:spcAft>
                <a:spcPts val="800"/>
              </a:spcAft>
              <a:defRPr/>
            </a:pPr>
            <a:r>
              <a:rPr kumimoji="0" lang="en-US" sz="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4" name="Text Box 2">
            <a:extLst>
              <a:ext uri="{FF2B5EF4-FFF2-40B4-BE49-F238E27FC236}">
                <a16:creationId xmlns:a16="http://schemas.microsoft.com/office/drawing/2014/main" id="{241A8E91-E854-9743-986F-DBBA79AC085B}"/>
              </a:ext>
            </a:extLst>
          </p:cNvPr>
          <p:cNvSpPr txBox="1">
            <a:spLocks noChangeArrowheads="1"/>
          </p:cNvSpPr>
          <p:nvPr/>
        </p:nvSpPr>
        <p:spPr bwMode="auto">
          <a:xfrm>
            <a:off x="3832536" y="1407338"/>
            <a:ext cx="1182652"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Place  </a:t>
            </a:r>
            <a:r>
              <a:rPr lang="en-US"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Women &amp; Family Shelter</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8" name="Rectangle 147">
            <a:extLst>
              <a:ext uri="{FF2B5EF4-FFF2-40B4-BE49-F238E27FC236}">
                <a16:creationId xmlns:a16="http://schemas.microsoft.com/office/drawing/2014/main" id="{16A96483-E29E-E04C-A9E6-E0ABAB7686B0}"/>
              </a:ext>
            </a:extLst>
          </p:cNvPr>
          <p:cNvSpPr/>
          <p:nvPr/>
        </p:nvSpPr>
        <p:spPr>
          <a:xfrm>
            <a:off x="4843359" y="897352"/>
            <a:ext cx="1830245"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Emergency Shelters</a:t>
            </a:r>
          </a:p>
        </p:txBody>
      </p:sp>
      <p:sp>
        <p:nvSpPr>
          <p:cNvPr id="149" name="Text Box 2">
            <a:extLst>
              <a:ext uri="{FF2B5EF4-FFF2-40B4-BE49-F238E27FC236}">
                <a16:creationId xmlns:a16="http://schemas.microsoft.com/office/drawing/2014/main" id="{6C6A5FFD-E35F-7F4A-82B7-9B3E4043513F}"/>
              </a:ext>
            </a:extLst>
          </p:cNvPr>
          <p:cNvSpPr txBox="1">
            <a:spLocks noChangeArrowheads="1"/>
          </p:cNvSpPr>
          <p:nvPr/>
        </p:nvSpPr>
        <p:spPr bwMode="auto">
          <a:xfrm>
            <a:off x="6501461" y="1415332"/>
            <a:ext cx="1205723" cy="2468757"/>
          </a:xfrm>
          <a:prstGeom prst="rect">
            <a:avLst/>
          </a:prstGeom>
          <a:noFill/>
          <a:ln w="9525">
            <a:noFill/>
            <a:miter lim="800000"/>
            <a:headEnd/>
            <a:tailEnd/>
          </a:ln>
        </p:spPr>
        <p:txBody>
          <a:bodyPr rot="0" vert="horz" wrap="square" lIns="91440" tIns="45720" rIns="91440" bIns="45720" anchor="t" anchorCtr="0">
            <a:noAutofit/>
          </a:bodyPr>
          <a:lstStyle/>
          <a:p>
            <a:pPr lvl="0" algn="ctr" defTabSz="914400">
              <a:lnSpc>
                <a:spcPct val="107000"/>
              </a:lnSpc>
              <a:spcAft>
                <a:spcPts val="800"/>
              </a:spcAf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Specialty Shelters &amp; Privately Funded</a:t>
            </a:r>
            <a:r>
              <a:rPr lang="en-US" sz="11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900" dirty="0">
                <a:solidFill>
                  <a:prstClr val="black"/>
                </a:solidFill>
                <a:latin typeface="Calibri" panose="020F0502020204030204" pitchFamily="34" charset="0"/>
                <a:ea typeface="Calibri" panose="020F0502020204030204" pitchFamily="34" charset="0"/>
                <a:cs typeface="Times New Roman" panose="02020603050405020304" pitchFamily="18" charset="0"/>
              </a:rPr>
              <a:t>(Domestic Violence, Religious, etc.)</a:t>
            </a:r>
            <a:r>
              <a:rPr kumimoji="0" lang="en-US" sz="9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lvl="0" algn="ctr" defTabSz="914400">
              <a:lnSpc>
                <a:spcPct val="107000"/>
              </a:lnSpc>
              <a:spcAft>
                <a:spcPts val="800"/>
              </a:spcAft>
              <a:defRPr/>
            </a:pPr>
            <a:r>
              <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Varies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50" name="Straight Arrow Connector 149">
            <a:extLst>
              <a:ext uri="{FF2B5EF4-FFF2-40B4-BE49-F238E27FC236}">
                <a16:creationId xmlns:a16="http://schemas.microsoft.com/office/drawing/2014/main" id="{522F2A0F-6537-904F-84C0-8B026F50D2E2}"/>
              </a:ext>
            </a:extLst>
          </p:cNvPr>
          <p:cNvCxnSpPr>
            <a:cxnSpLocks/>
          </p:cNvCxnSpPr>
          <p:nvPr/>
        </p:nvCxnSpPr>
        <p:spPr>
          <a:xfrm>
            <a:off x="5091093" y="1469855"/>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068E212A-A180-864F-BADD-252EF5857C76}"/>
              </a:ext>
            </a:extLst>
          </p:cNvPr>
          <p:cNvCxnSpPr>
            <a:cxnSpLocks/>
          </p:cNvCxnSpPr>
          <p:nvPr/>
        </p:nvCxnSpPr>
        <p:spPr>
          <a:xfrm>
            <a:off x="6425556" y="1469855"/>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pic>
        <p:nvPicPr>
          <p:cNvPr id="159" name="Picture 158" descr="Logo&#10;&#10;Description automatically generated">
            <a:extLst>
              <a:ext uri="{FF2B5EF4-FFF2-40B4-BE49-F238E27FC236}">
                <a16:creationId xmlns:a16="http://schemas.microsoft.com/office/drawing/2014/main" id="{3B41106D-3201-0842-ADB9-BE5C73706913}"/>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297692" y="2583096"/>
            <a:ext cx="219075" cy="209550"/>
          </a:xfrm>
          <a:prstGeom prst="rect">
            <a:avLst/>
          </a:prstGeom>
        </p:spPr>
      </p:pic>
      <p:pic>
        <p:nvPicPr>
          <p:cNvPr id="160" name="Picture 159" descr="Logo&#10;&#10;Description automatically generated">
            <a:extLst>
              <a:ext uri="{FF2B5EF4-FFF2-40B4-BE49-F238E27FC236}">
                <a16:creationId xmlns:a16="http://schemas.microsoft.com/office/drawing/2014/main" id="{D52A6A7F-470C-5241-8753-DD82704DFBF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297692" y="3114699"/>
            <a:ext cx="219075" cy="209550"/>
          </a:xfrm>
          <a:prstGeom prst="rect">
            <a:avLst/>
          </a:prstGeom>
        </p:spPr>
      </p:pic>
      <p:pic>
        <p:nvPicPr>
          <p:cNvPr id="161" name="Picture 160" descr="A picture containing logo&#10;&#10;Description automatically generated">
            <a:extLst>
              <a:ext uri="{FF2B5EF4-FFF2-40B4-BE49-F238E27FC236}">
                <a16:creationId xmlns:a16="http://schemas.microsoft.com/office/drawing/2014/main" id="{6DF13CC1-D7A0-DE43-AB0E-3AA5B30815C1}"/>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672857" y="2551246"/>
            <a:ext cx="156845" cy="249555"/>
          </a:xfrm>
          <a:prstGeom prst="rect">
            <a:avLst/>
          </a:prstGeom>
        </p:spPr>
      </p:pic>
      <p:pic>
        <p:nvPicPr>
          <p:cNvPr id="163" name="Picture 162" descr="Logo&#10;&#10;Description automatically generated">
            <a:extLst>
              <a:ext uri="{FF2B5EF4-FFF2-40B4-BE49-F238E27FC236}">
                <a16:creationId xmlns:a16="http://schemas.microsoft.com/office/drawing/2014/main" id="{94182CCE-6CF1-014F-AD1B-C17E643DE83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264801" y="3127289"/>
            <a:ext cx="219075" cy="209550"/>
          </a:xfrm>
          <a:prstGeom prst="rect">
            <a:avLst/>
          </a:prstGeom>
        </p:spPr>
      </p:pic>
      <p:pic>
        <p:nvPicPr>
          <p:cNvPr id="165" name="Picture 164" descr="A picture containing logo&#10;&#10;Description automatically generated">
            <a:extLst>
              <a:ext uri="{FF2B5EF4-FFF2-40B4-BE49-F238E27FC236}">
                <a16:creationId xmlns:a16="http://schemas.microsoft.com/office/drawing/2014/main" id="{0B65C06D-8CCC-BD47-B668-5AD4ECC84E4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529623" y="3096196"/>
            <a:ext cx="156845" cy="249555"/>
          </a:xfrm>
          <a:prstGeom prst="rect">
            <a:avLst/>
          </a:prstGeom>
        </p:spPr>
      </p:pic>
      <p:pic>
        <p:nvPicPr>
          <p:cNvPr id="166" name="Picture 165">
            <a:extLst>
              <a:ext uri="{FF2B5EF4-FFF2-40B4-BE49-F238E27FC236}">
                <a16:creationId xmlns:a16="http://schemas.microsoft.com/office/drawing/2014/main" id="{5FBB8979-59E4-B449-8D6D-FD59B47BFC3F}"/>
              </a:ext>
            </a:extLst>
          </p:cNvPr>
          <p:cNvPicPr>
            <a:picLocks noChangeAspect="1"/>
          </p:cNvPicPr>
          <p:nvPr/>
        </p:nvPicPr>
        <p:blipFill>
          <a:blip r:embed="rId4"/>
          <a:stretch>
            <a:fillRect/>
          </a:stretch>
        </p:blipFill>
        <p:spPr>
          <a:xfrm>
            <a:off x="5718068" y="3175883"/>
            <a:ext cx="323116" cy="140220"/>
          </a:xfrm>
          <a:prstGeom prst="rect">
            <a:avLst/>
          </a:prstGeom>
        </p:spPr>
      </p:pic>
      <p:pic>
        <p:nvPicPr>
          <p:cNvPr id="167" name="Picture 166">
            <a:extLst>
              <a:ext uri="{FF2B5EF4-FFF2-40B4-BE49-F238E27FC236}">
                <a16:creationId xmlns:a16="http://schemas.microsoft.com/office/drawing/2014/main" id="{041FD2E3-8B3E-E940-892C-50627247FCF7}"/>
              </a:ext>
            </a:extLst>
          </p:cNvPr>
          <p:cNvPicPr>
            <a:picLocks noChangeAspect="1"/>
          </p:cNvPicPr>
          <p:nvPr/>
        </p:nvPicPr>
        <p:blipFill>
          <a:blip r:embed="rId6"/>
          <a:stretch>
            <a:fillRect/>
          </a:stretch>
        </p:blipFill>
        <p:spPr>
          <a:xfrm>
            <a:off x="6945797" y="3066146"/>
            <a:ext cx="317019" cy="219475"/>
          </a:xfrm>
          <a:prstGeom prst="rect">
            <a:avLst/>
          </a:prstGeom>
        </p:spPr>
      </p:pic>
      <p:sp>
        <p:nvSpPr>
          <p:cNvPr id="169" name="Rectangle 168">
            <a:extLst>
              <a:ext uri="{FF2B5EF4-FFF2-40B4-BE49-F238E27FC236}">
                <a16:creationId xmlns:a16="http://schemas.microsoft.com/office/drawing/2014/main" id="{7F2BFF01-391F-BE4B-B98F-3DF19617CEC0}"/>
              </a:ext>
            </a:extLst>
          </p:cNvPr>
          <p:cNvSpPr/>
          <p:nvPr/>
        </p:nvSpPr>
        <p:spPr>
          <a:xfrm>
            <a:off x="7925147" y="842963"/>
            <a:ext cx="4058661" cy="2902076"/>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2EB61830-2FC2-A546-9636-683145EE5778}"/>
              </a:ext>
            </a:extLst>
          </p:cNvPr>
          <p:cNvSpPr/>
          <p:nvPr/>
        </p:nvSpPr>
        <p:spPr>
          <a:xfrm>
            <a:off x="7925148" y="842963"/>
            <a:ext cx="4058661" cy="484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Text Box 2">
            <a:extLst>
              <a:ext uri="{FF2B5EF4-FFF2-40B4-BE49-F238E27FC236}">
                <a16:creationId xmlns:a16="http://schemas.microsoft.com/office/drawing/2014/main" id="{B3AA9E18-7A58-5144-8A05-84DF325B3229}"/>
              </a:ext>
            </a:extLst>
          </p:cNvPr>
          <p:cNvSpPr txBox="1">
            <a:spLocks noChangeArrowheads="1"/>
          </p:cNvSpPr>
          <p:nvPr/>
        </p:nvSpPr>
        <p:spPr bwMode="auto">
          <a:xfrm>
            <a:off x="9002616" y="1405466"/>
            <a:ext cx="910064"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Coordinated Entry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2" name="Text Box 2">
            <a:extLst>
              <a:ext uri="{FF2B5EF4-FFF2-40B4-BE49-F238E27FC236}">
                <a16:creationId xmlns:a16="http://schemas.microsoft.com/office/drawing/2014/main" id="{E1701F49-7A1B-844B-9068-7BD0CF547EAB}"/>
              </a:ext>
            </a:extLst>
          </p:cNvPr>
          <p:cNvSpPr txBox="1">
            <a:spLocks noChangeArrowheads="1"/>
          </p:cNvSpPr>
          <p:nvPr/>
        </p:nvSpPr>
        <p:spPr bwMode="auto">
          <a:xfrm>
            <a:off x="8028065" y="1412650"/>
            <a:ext cx="822960" cy="75814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(HMIS) </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Homeless Management Information Systems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3" name="Rectangle 172">
            <a:extLst>
              <a:ext uri="{FF2B5EF4-FFF2-40B4-BE49-F238E27FC236}">
                <a16:creationId xmlns:a16="http://schemas.microsoft.com/office/drawing/2014/main" id="{C4E3ABF1-78AD-194A-94A7-AF14CA451EE8}"/>
              </a:ext>
            </a:extLst>
          </p:cNvPr>
          <p:cNvSpPr/>
          <p:nvPr/>
        </p:nvSpPr>
        <p:spPr>
          <a:xfrm>
            <a:off x="8023928" y="909296"/>
            <a:ext cx="3824621"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HUD Continuum of Care (CoC)</a:t>
            </a:r>
          </a:p>
        </p:txBody>
      </p:sp>
      <p:sp>
        <p:nvSpPr>
          <p:cNvPr id="174" name="Text Box 2">
            <a:extLst>
              <a:ext uri="{FF2B5EF4-FFF2-40B4-BE49-F238E27FC236}">
                <a16:creationId xmlns:a16="http://schemas.microsoft.com/office/drawing/2014/main" id="{E1B870BB-FA65-7A44-8AE0-2FEE87DBF2C3}"/>
              </a:ext>
            </a:extLst>
          </p:cNvPr>
          <p:cNvSpPr txBox="1">
            <a:spLocks noChangeArrowheads="1"/>
          </p:cNvSpPr>
          <p:nvPr/>
        </p:nvSpPr>
        <p:spPr bwMode="auto">
          <a:xfrm>
            <a:off x="10034823" y="1405466"/>
            <a:ext cx="87420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Rapid Re Housing Programs</a:t>
            </a:r>
            <a:endPar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75" name="Straight Arrow Connector 174">
            <a:extLst>
              <a:ext uri="{FF2B5EF4-FFF2-40B4-BE49-F238E27FC236}">
                <a16:creationId xmlns:a16="http://schemas.microsoft.com/office/drawing/2014/main" id="{A3EE4DD4-717D-014B-898B-9F6AAE84E6DA}"/>
              </a:ext>
            </a:extLst>
          </p:cNvPr>
          <p:cNvCxnSpPr>
            <a:cxnSpLocks/>
          </p:cNvCxnSpPr>
          <p:nvPr/>
        </p:nvCxnSpPr>
        <p:spPr>
          <a:xfrm>
            <a:off x="8944752" y="1459989"/>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71F5C5B-3AA1-9C48-9CB8-DEA36D5D679E}"/>
              </a:ext>
            </a:extLst>
          </p:cNvPr>
          <p:cNvCxnSpPr>
            <a:cxnSpLocks/>
          </p:cNvCxnSpPr>
          <p:nvPr/>
        </p:nvCxnSpPr>
        <p:spPr>
          <a:xfrm>
            <a:off x="9955166" y="1459989"/>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sp>
        <p:nvSpPr>
          <p:cNvPr id="184" name="Text Box 2">
            <a:extLst>
              <a:ext uri="{FF2B5EF4-FFF2-40B4-BE49-F238E27FC236}">
                <a16:creationId xmlns:a16="http://schemas.microsoft.com/office/drawing/2014/main" id="{A0134DE9-5187-8A49-8D77-DDB4052DA7E6}"/>
              </a:ext>
            </a:extLst>
          </p:cNvPr>
          <p:cNvSpPr txBox="1">
            <a:spLocks noChangeArrowheads="1"/>
          </p:cNvSpPr>
          <p:nvPr/>
        </p:nvSpPr>
        <p:spPr bwMode="auto">
          <a:xfrm>
            <a:off x="11033386" y="1412649"/>
            <a:ext cx="848883"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Permanent Supportive Housing Programs</a:t>
            </a:r>
          </a:p>
        </p:txBody>
      </p:sp>
      <p:cxnSp>
        <p:nvCxnSpPr>
          <p:cNvPr id="185" name="Straight Arrow Connector 184">
            <a:extLst>
              <a:ext uri="{FF2B5EF4-FFF2-40B4-BE49-F238E27FC236}">
                <a16:creationId xmlns:a16="http://schemas.microsoft.com/office/drawing/2014/main" id="{087C7719-A64D-9644-A79E-C0E359496C3D}"/>
              </a:ext>
            </a:extLst>
          </p:cNvPr>
          <p:cNvCxnSpPr>
            <a:cxnSpLocks/>
          </p:cNvCxnSpPr>
          <p:nvPr/>
        </p:nvCxnSpPr>
        <p:spPr>
          <a:xfrm>
            <a:off x="10965580" y="1459989"/>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21494D1-25EC-2A45-B0E6-DE16A0A7DCF3}"/>
              </a:ext>
            </a:extLst>
          </p:cNvPr>
          <p:cNvSpPr/>
          <p:nvPr/>
        </p:nvSpPr>
        <p:spPr>
          <a:xfrm>
            <a:off x="7989523" y="2343823"/>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86" name="Picture 185" descr="Logo&#10;&#10;Description automatically generated">
            <a:extLst>
              <a:ext uri="{FF2B5EF4-FFF2-40B4-BE49-F238E27FC236}">
                <a16:creationId xmlns:a16="http://schemas.microsoft.com/office/drawing/2014/main" id="{4DE2302C-37CD-0445-8732-D7850EC52FC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88063" y="3295026"/>
            <a:ext cx="238125" cy="140970"/>
          </a:xfrm>
          <a:prstGeom prst="rect">
            <a:avLst/>
          </a:prstGeom>
        </p:spPr>
      </p:pic>
      <p:pic>
        <p:nvPicPr>
          <p:cNvPr id="187" name="Picture 186" descr="A picture containing logo&#10;&#10;Description automatically generated">
            <a:extLst>
              <a:ext uri="{FF2B5EF4-FFF2-40B4-BE49-F238E27FC236}">
                <a16:creationId xmlns:a16="http://schemas.microsoft.com/office/drawing/2014/main" id="{913D6F8E-7B91-4347-864F-850A73CCC7E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328704" y="2580985"/>
            <a:ext cx="156845" cy="249555"/>
          </a:xfrm>
          <a:prstGeom prst="rect">
            <a:avLst/>
          </a:prstGeom>
        </p:spPr>
      </p:pic>
      <p:sp>
        <p:nvSpPr>
          <p:cNvPr id="188" name="Rectangle 187">
            <a:extLst>
              <a:ext uri="{FF2B5EF4-FFF2-40B4-BE49-F238E27FC236}">
                <a16:creationId xmlns:a16="http://schemas.microsoft.com/office/drawing/2014/main" id="{E081796C-79BD-414F-B142-D021A6DD84AB}"/>
              </a:ext>
            </a:extLst>
          </p:cNvPr>
          <p:cNvSpPr/>
          <p:nvPr/>
        </p:nvSpPr>
        <p:spPr>
          <a:xfrm>
            <a:off x="8989532" y="2342423"/>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89" name="Picture 188" descr="Logo&#10;&#10;Description automatically generated">
            <a:extLst>
              <a:ext uri="{FF2B5EF4-FFF2-40B4-BE49-F238E27FC236}">
                <a16:creationId xmlns:a16="http://schemas.microsoft.com/office/drawing/2014/main" id="{229EC0CE-B3D8-5242-A8A7-2E1B5A979A5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288072" y="3293626"/>
            <a:ext cx="238125" cy="140970"/>
          </a:xfrm>
          <a:prstGeom prst="rect">
            <a:avLst/>
          </a:prstGeom>
        </p:spPr>
      </p:pic>
      <p:pic>
        <p:nvPicPr>
          <p:cNvPr id="190" name="Picture 189" descr="A picture containing logo&#10;&#10;Description automatically generated">
            <a:extLst>
              <a:ext uri="{FF2B5EF4-FFF2-40B4-BE49-F238E27FC236}">
                <a16:creationId xmlns:a16="http://schemas.microsoft.com/office/drawing/2014/main" id="{F794FEED-CA3A-5E4F-A008-2D3A540D65E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328713" y="2579585"/>
            <a:ext cx="156845" cy="249555"/>
          </a:xfrm>
          <a:prstGeom prst="rect">
            <a:avLst/>
          </a:prstGeom>
        </p:spPr>
      </p:pic>
      <p:sp>
        <p:nvSpPr>
          <p:cNvPr id="191" name="Rectangle 190">
            <a:extLst>
              <a:ext uri="{FF2B5EF4-FFF2-40B4-BE49-F238E27FC236}">
                <a16:creationId xmlns:a16="http://schemas.microsoft.com/office/drawing/2014/main" id="{433082EE-243F-924B-827A-641DCCBF091E}"/>
              </a:ext>
            </a:extLst>
          </p:cNvPr>
          <p:cNvSpPr/>
          <p:nvPr/>
        </p:nvSpPr>
        <p:spPr>
          <a:xfrm>
            <a:off x="10003550" y="2342423"/>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92" name="Picture 191" descr="Logo&#10;&#10;Description automatically generated">
            <a:extLst>
              <a:ext uri="{FF2B5EF4-FFF2-40B4-BE49-F238E27FC236}">
                <a16:creationId xmlns:a16="http://schemas.microsoft.com/office/drawing/2014/main" id="{E03DDC6A-D8AC-BD42-AAFA-8FA99ABAB0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302090" y="3293626"/>
            <a:ext cx="238125" cy="140970"/>
          </a:xfrm>
          <a:prstGeom prst="rect">
            <a:avLst/>
          </a:prstGeom>
        </p:spPr>
      </p:pic>
      <p:pic>
        <p:nvPicPr>
          <p:cNvPr id="193" name="Picture 192" descr="A picture containing logo&#10;&#10;Description automatically generated">
            <a:extLst>
              <a:ext uri="{FF2B5EF4-FFF2-40B4-BE49-F238E27FC236}">
                <a16:creationId xmlns:a16="http://schemas.microsoft.com/office/drawing/2014/main" id="{EAD31EFD-D442-2B40-879F-6AB82AD7419C}"/>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42731" y="2579585"/>
            <a:ext cx="156845" cy="249555"/>
          </a:xfrm>
          <a:prstGeom prst="rect">
            <a:avLst/>
          </a:prstGeom>
        </p:spPr>
      </p:pic>
      <p:sp>
        <p:nvSpPr>
          <p:cNvPr id="194" name="Rectangle 193">
            <a:extLst>
              <a:ext uri="{FF2B5EF4-FFF2-40B4-BE49-F238E27FC236}">
                <a16:creationId xmlns:a16="http://schemas.microsoft.com/office/drawing/2014/main" id="{C989B59A-11AF-584F-ACB6-3D28B9C9DA50}"/>
              </a:ext>
            </a:extLst>
          </p:cNvPr>
          <p:cNvSpPr/>
          <p:nvPr/>
        </p:nvSpPr>
        <p:spPr>
          <a:xfrm>
            <a:off x="11015665" y="2342423"/>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95" name="Picture 194" descr="Logo&#10;&#10;Description automatically generated">
            <a:extLst>
              <a:ext uri="{FF2B5EF4-FFF2-40B4-BE49-F238E27FC236}">
                <a16:creationId xmlns:a16="http://schemas.microsoft.com/office/drawing/2014/main" id="{C8F85083-8CB7-7343-B3AA-77E552ABFC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314205" y="3293626"/>
            <a:ext cx="238125" cy="140970"/>
          </a:xfrm>
          <a:prstGeom prst="rect">
            <a:avLst/>
          </a:prstGeom>
        </p:spPr>
      </p:pic>
      <p:pic>
        <p:nvPicPr>
          <p:cNvPr id="196" name="Picture 195" descr="A picture containing logo&#10;&#10;Description automatically generated">
            <a:extLst>
              <a:ext uri="{FF2B5EF4-FFF2-40B4-BE49-F238E27FC236}">
                <a16:creationId xmlns:a16="http://schemas.microsoft.com/office/drawing/2014/main" id="{4CF1476C-069A-EC42-BA7C-46BD9FDB782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1354846" y="2579585"/>
            <a:ext cx="156845" cy="249555"/>
          </a:xfrm>
          <a:prstGeom prst="rect">
            <a:avLst/>
          </a:prstGeom>
        </p:spPr>
      </p:pic>
      <p:sp>
        <p:nvSpPr>
          <p:cNvPr id="214" name="Rectangle 213">
            <a:extLst>
              <a:ext uri="{FF2B5EF4-FFF2-40B4-BE49-F238E27FC236}">
                <a16:creationId xmlns:a16="http://schemas.microsoft.com/office/drawing/2014/main" id="{937C194A-2854-FF4A-A481-10A898E8FA77}"/>
              </a:ext>
            </a:extLst>
          </p:cNvPr>
          <p:cNvSpPr/>
          <p:nvPr/>
        </p:nvSpPr>
        <p:spPr>
          <a:xfrm>
            <a:off x="245303" y="3923431"/>
            <a:ext cx="2361992" cy="2721641"/>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id="{AF6F1A2C-A11A-9842-8A96-FA96AE78D7FC}"/>
              </a:ext>
            </a:extLst>
          </p:cNvPr>
          <p:cNvSpPr/>
          <p:nvPr/>
        </p:nvSpPr>
        <p:spPr>
          <a:xfrm>
            <a:off x="245304" y="3933636"/>
            <a:ext cx="2378860" cy="492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6" name="Text Box 2">
            <a:extLst>
              <a:ext uri="{FF2B5EF4-FFF2-40B4-BE49-F238E27FC236}">
                <a16:creationId xmlns:a16="http://schemas.microsoft.com/office/drawing/2014/main" id="{B6860BB6-D5B1-E940-8392-3D214B14CD9C}"/>
              </a:ext>
            </a:extLst>
          </p:cNvPr>
          <p:cNvSpPr txBox="1">
            <a:spLocks noChangeArrowheads="1"/>
          </p:cNvSpPr>
          <p:nvPr/>
        </p:nvSpPr>
        <p:spPr bwMode="auto">
          <a:xfrm>
            <a:off x="1538519" y="4545473"/>
            <a:ext cx="975992" cy="1874378"/>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Reno Sparks Indian Housing Authority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Housing Advisory Board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6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       </a:t>
            </a: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RSIC +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7" name="Text Box 2">
            <a:extLst>
              <a:ext uri="{FF2B5EF4-FFF2-40B4-BE49-F238E27FC236}">
                <a16:creationId xmlns:a16="http://schemas.microsoft.com/office/drawing/2014/main" id="{F1C1BA03-FE9C-3E42-B2E6-8EA56A4421F4}"/>
              </a:ext>
            </a:extLst>
          </p:cNvPr>
          <p:cNvSpPr txBox="1">
            <a:spLocks noChangeArrowheads="1"/>
          </p:cNvSpPr>
          <p:nvPr/>
        </p:nvSpPr>
        <p:spPr bwMode="auto">
          <a:xfrm>
            <a:off x="353549" y="4536687"/>
            <a:ext cx="975992"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Reno Housing Authority (RHA)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RHA Board</a:t>
            </a: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18" name="Rectangle 217">
            <a:extLst>
              <a:ext uri="{FF2B5EF4-FFF2-40B4-BE49-F238E27FC236}">
                <a16:creationId xmlns:a16="http://schemas.microsoft.com/office/drawing/2014/main" id="{82CBAE4E-AB7D-9145-93A0-0D48AB8DF441}"/>
              </a:ext>
            </a:extLst>
          </p:cNvPr>
          <p:cNvSpPr/>
          <p:nvPr/>
        </p:nvSpPr>
        <p:spPr>
          <a:xfrm>
            <a:off x="245304" y="4034184"/>
            <a:ext cx="2361993"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Housing Authorities</a:t>
            </a:r>
          </a:p>
        </p:txBody>
      </p:sp>
      <p:cxnSp>
        <p:nvCxnSpPr>
          <p:cNvPr id="220" name="Straight Arrow Connector 219">
            <a:extLst>
              <a:ext uri="{FF2B5EF4-FFF2-40B4-BE49-F238E27FC236}">
                <a16:creationId xmlns:a16="http://schemas.microsoft.com/office/drawing/2014/main" id="{D98DA0B5-56F0-AC4E-8F14-B2018B943510}"/>
              </a:ext>
            </a:extLst>
          </p:cNvPr>
          <p:cNvCxnSpPr>
            <a:cxnSpLocks/>
            <a:endCxn id="214" idx="2"/>
          </p:cNvCxnSpPr>
          <p:nvPr/>
        </p:nvCxnSpPr>
        <p:spPr>
          <a:xfrm flipH="1">
            <a:off x="1426299" y="4503205"/>
            <a:ext cx="18372" cy="2141867"/>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pic>
        <p:nvPicPr>
          <p:cNvPr id="229" name="Picture 228" descr="Logo&#10;&#10;Description automatically generated">
            <a:extLst>
              <a:ext uri="{FF2B5EF4-FFF2-40B4-BE49-F238E27FC236}">
                <a16:creationId xmlns:a16="http://schemas.microsoft.com/office/drawing/2014/main" id="{14787629-874D-004F-B014-EE73B86D7159}"/>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98085" y="6280029"/>
            <a:ext cx="211804" cy="140970"/>
          </a:xfrm>
          <a:prstGeom prst="rect">
            <a:avLst/>
          </a:prstGeom>
        </p:spPr>
      </p:pic>
      <p:pic>
        <p:nvPicPr>
          <p:cNvPr id="230" name="Picture 229" descr="Icon&#10;&#10;Description automatically generated">
            <a:extLst>
              <a:ext uri="{FF2B5EF4-FFF2-40B4-BE49-F238E27FC236}">
                <a16:creationId xmlns:a16="http://schemas.microsoft.com/office/drawing/2014/main" id="{831A4C9E-901E-2140-9AFC-1B37780F770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42182" y="6257169"/>
            <a:ext cx="237785" cy="186690"/>
          </a:xfrm>
          <a:prstGeom prst="rect">
            <a:avLst/>
          </a:prstGeom>
        </p:spPr>
      </p:pic>
      <p:pic>
        <p:nvPicPr>
          <p:cNvPr id="231" name="Picture 230" descr="Logo&#10;&#10;Description automatically generated">
            <a:extLst>
              <a:ext uri="{FF2B5EF4-FFF2-40B4-BE49-F238E27FC236}">
                <a16:creationId xmlns:a16="http://schemas.microsoft.com/office/drawing/2014/main" id="{2B88F72F-F8CC-8444-85AC-45B862DC30F0}"/>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108484" y="6397143"/>
            <a:ext cx="211804" cy="140970"/>
          </a:xfrm>
          <a:prstGeom prst="rect">
            <a:avLst/>
          </a:prstGeom>
        </p:spPr>
      </p:pic>
      <p:grpSp>
        <p:nvGrpSpPr>
          <p:cNvPr id="47" name="Group 46">
            <a:extLst>
              <a:ext uri="{FF2B5EF4-FFF2-40B4-BE49-F238E27FC236}">
                <a16:creationId xmlns:a16="http://schemas.microsoft.com/office/drawing/2014/main" id="{0FC25EA9-66E8-FD46-A75F-19B52FF20B0B}"/>
              </a:ext>
            </a:extLst>
          </p:cNvPr>
          <p:cNvGrpSpPr/>
          <p:nvPr/>
        </p:nvGrpSpPr>
        <p:grpSpPr>
          <a:xfrm>
            <a:off x="2781105" y="3944973"/>
            <a:ext cx="2034912" cy="3056485"/>
            <a:chOff x="2980276" y="3944973"/>
            <a:chExt cx="2034912" cy="3056485"/>
          </a:xfrm>
        </p:grpSpPr>
        <p:sp>
          <p:nvSpPr>
            <p:cNvPr id="232" name="Rectangle 231">
              <a:extLst>
                <a:ext uri="{FF2B5EF4-FFF2-40B4-BE49-F238E27FC236}">
                  <a16:creationId xmlns:a16="http://schemas.microsoft.com/office/drawing/2014/main" id="{14573DA3-029E-CB43-A845-3BFA87A9FD9B}"/>
                </a:ext>
              </a:extLst>
            </p:cNvPr>
            <p:cNvSpPr/>
            <p:nvPr/>
          </p:nvSpPr>
          <p:spPr>
            <a:xfrm>
              <a:off x="2980276" y="3944974"/>
              <a:ext cx="2034912" cy="2742366"/>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7FBD74EC-249F-5942-BDA1-2C0D8A14356A}"/>
                </a:ext>
              </a:extLst>
            </p:cNvPr>
            <p:cNvGrpSpPr/>
            <p:nvPr/>
          </p:nvGrpSpPr>
          <p:grpSpPr>
            <a:xfrm>
              <a:off x="2988525" y="3944973"/>
              <a:ext cx="2026663" cy="3056485"/>
              <a:chOff x="2876845" y="3944973"/>
              <a:chExt cx="2026663" cy="3056485"/>
            </a:xfrm>
          </p:grpSpPr>
          <p:sp>
            <p:nvSpPr>
              <p:cNvPr id="233" name="Rectangle 232">
                <a:extLst>
                  <a:ext uri="{FF2B5EF4-FFF2-40B4-BE49-F238E27FC236}">
                    <a16:creationId xmlns:a16="http://schemas.microsoft.com/office/drawing/2014/main" id="{743758D5-22C3-AE41-AF66-0308AB826393}"/>
                  </a:ext>
                </a:extLst>
              </p:cNvPr>
              <p:cNvSpPr/>
              <p:nvPr/>
            </p:nvSpPr>
            <p:spPr>
              <a:xfrm>
                <a:off x="2876845" y="3944973"/>
                <a:ext cx="2026663" cy="511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 Box 2">
                <a:extLst>
                  <a:ext uri="{FF2B5EF4-FFF2-40B4-BE49-F238E27FC236}">
                    <a16:creationId xmlns:a16="http://schemas.microsoft.com/office/drawing/2014/main" id="{7CD4073F-8C91-9F41-9DC9-CD401C95EA89}"/>
                  </a:ext>
                </a:extLst>
              </p:cNvPr>
              <p:cNvSpPr txBox="1">
                <a:spLocks noChangeArrowheads="1"/>
              </p:cNvSpPr>
              <p:nvPr/>
            </p:nvSpPr>
            <p:spPr bwMode="auto">
              <a:xfrm>
                <a:off x="2950600" y="4532701"/>
                <a:ext cx="1856289" cy="2468757"/>
              </a:xfrm>
              <a:prstGeom prst="rect">
                <a:avLst/>
              </a:prstGeom>
              <a:noFill/>
              <a:ln w="9525">
                <a:noFill/>
                <a:miter lim="800000"/>
                <a:headEnd/>
                <a:tailEnd/>
              </a:ln>
            </p:spPr>
            <p:txBody>
              <a:bodyPr rot="0" vert="horz" wrap="square" lIns="91440" tIns="45720" rIns="91440" bIns="45720" anchor="t" anchorCtr="0">
                <a:noAutofit/>
              </a:bodyPr>
              <a:lstStyle/>
              <a:p>
                <a:pPr algn="ctr" defTabSz="914400">
                  <a:lnSpc>
                    <a:spcPct val="107000"/>
                  </a:lnSpc>
                  <a:spcAft>
                    <a:spcPts val="800"/>
                  </a:spcAf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Community-Based Programs (</a:t>
                </a:r>
                <a:r>
                  <a:rPr lang="en-US"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Examples like CrossRoads, Sage Street, HOPE Springs)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Varies</a:t>
                </a: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6" name="Rectangle 235">
                <a:extLst>
                  <a:ext uri="{FF2B5EF4-FFF2-40B4-BE49-F238E27FC236}">
                    <a16:creationId xmlns:a16="http://schemas.microsoft.com/office/drawing/2014/main" id="{7A737A3F-C71C-3248-A24A-F7CB04BA85B9}"/>
                  </a:ext>
                </a:extLst>
              </p:cNvPr>
              <p:cNvSpPr/>
              <p:nvPr/>
            </p:nvSpPr>
            <p:spPr>
              <a:xfrm>
                <a:off x="2927061" y="4049434"/>
                <a:ext cx="1946614" cy="29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Bridge/Transitional Housing</a:t>
                </a:r>
              </a:p>
            </p:txBody>
          </p:sp>
          <p:pic>
            <p:nvPicPr>
              <p:cNvPr id="241" name="Picture 240" descr="Icon&#10;&#10;Description automatically generated">
                <a:extLst>
                  <a:ext uri="{FF2B5EF4-FFF2-40B4-BE49-F238E27FC236}">
                    <a16:creationId xmlns:a16="http://schemas.microsoft.com/office/drawing/2014/main" id="{972605E5-216C-7A46-9E1E-2F7F5436B8EE}"/>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3877083" y="6280029"/>
                <a:ext cx="267335" cy="186690"/>
              </a:xfrm>
              <a:prstGeom prst="rect">
                <a:avLst/>
              </a:prstGeom>
            </p:spPr>
          </p:pic>
          <p:pic>
            <p:nvPicPr>
              <p:cNvPr id="242" name="Picture 241" descr="Logo&#10;&#10;Description automatically generated">
                <a:extLst>
                  <a:ext uri="{FF2B5EF4-FFF2-40B4-BE49-F238E27FC236}">
                    <a16:creationId xmlns:a16="http://schemas.microsoft.com/office/drawing/2014/main" id="{2241CD64-9745-7445-988A-5A68B1CCB54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365883" y="6293955"/>
                <a:ext cx="219075" cy="209550"/>
              </a:xfrm>
              <a:prstGeom prst="rect">
                <a:avLst/>
              </a:prstGeom>
            </p:spPr>
          </p:pic>
          <p:pic>
            <p:nvPicPr>
              <p:cNvPr id="243" name="Picture 242" descr="Icon&#10;&#10;Description automatically generated">
                <a:extLst>
                  <a:ext uri="{FF2B5EF4-FFF2-40B4-BE49-F238E27FC236}">
                    <a16:creationId xmlns:a16="http://schemas.microsoft.com/office/drawing/2014/main" id="{023ADF36-2CA1-5949-9C6E-B36BCE65D7B2}"/>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4174311" y="6268456"/>
                <a:ext cx="238125" cy="241300"/>
              </a:xfrm>
              <a:prstGeom prst="rect">
                <a:avLst/>
              </a:prstGeom>
            </p:spPr>
          </p:pic>
          <p:pic>
            <p:nvPicPr>
              <p:cNvPr id="244" name="Picture 243" descr="A picture containing logo&#10;&#10;Description automatically generated">
                <a:extLst>
                  <a:ext uri="{FF2B5EF4-FFF2-40B4-BE49-F238E27FC236}">
                    <a16:creationId xmlns:a16="http://schemas.microsoft.com/office/drawing/2014/main" id="{ADB6F890-8432-3045-83D3-DBE803D5317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656271" y="6260653"/>
                <a:ext cx="156845" cy="249555"/>
              </a:xfrm>
              <a:prstGeom prst="rect">
                <a:avLst/>
              </a:prstGeom>
            </p:spPr>
          </p:pic>
        </p:grpSp>
      </p:grpSp>
      <p:grpSp>
        <p:nvGrpSpPr>
          <p:cNvPr id="36" name="Group 35">
            <a:extLst>
              <a:ext uri="{FF2B5EF4-FFF2-40B4-BE49-F238E27FC236}">
                <a16:creationId xmlns:a16="http://schemas.microsoft.com/office/drawing/2014/main" id="{93934AF4-1F70-E543-98E6-B94A6BD691AD}"/>
              </a:ext>
            </a:extLst>
          </p:cNvPr>
          <p:cNvGrpSpPr/>
          <p:nvPr/>
        </p:nvGrpSpPr>
        <p:grpSpPr>
          <a:xfrm>
            <a:off x="5032612" y="3950858"/>
            <a:ext cx="3707454" cy="3054778"/>
            <a:chOff x="6125449" y="3953863"/>
            <a:chExt cx="4058662" cy="3054778"/>
          </a:xfrm>
        </p:grpSpPr>
        <p:sp>
          <p:nvSpPr>
            <p:cNvPr id="245" name="Rectangle 244">
              <a:extLst>
                <a:ext uri="{FF2B5EF4-FFF2-40B4-BE49-F238E27FC236}">
                  <a16:creationId xmlns:a16="http://schemas.microsoft.com/office/drawing/2014/main" id="{F5D622EB-CE2F-1642-8B6F-9AD581CB60BF}"/>
                </a:ext>
              </a:extLst>
            </p:cNvPr>
            <p:cNvSpPr/>
            <p:nvPr/>
          </p:nvSpPr>
          <p:spPr>
            <a:xfrm>
              <a:off x="6135141" y="3975282"/>
              <a:ext cx="4048970" cy="2715062"/>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6" name="Rectangle 245">
              <a:extLst>
                <a:ext uri="{FF2B5EF4-FFF2-40B4-BE49-F238E27FC236}">
                  <a16:creationId xmlns:a16="http://schemas.microsoft.com/office/drawing/2014/main" id="{41E090CA-E98C-7B48-80BF-B933C9E54DF3}"/>
                </a:ext>
              </a:extLst>
            </p:cNvPr>
            <p:cNvSpPr/>
            <p:nvPr/>
          </p:nvSpPr>
          <p:spPr>
            <a:xfrm>
              <a:off x="6125449" y="3953863"/>
              <a:ext cx="4058661" cy="502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7" name="Text Box 2">
              <a:extLst>
                <a:ext uri="{FF2B5EF4-FFF2-40B4-BE49-F238E27FC236}">
                  <a16:creationId xmlns:a16="http://schemas.microsoft.com/office/drawing/2014/main" id="{EF4EC053-6437-F44D-B08B-D916874E0929}"/>
                </a:ext>
              </a:extLst>
            </p:cNvPr>
            <p:cNvSpPr txBox="1">
              <a:spLocks noChangeArrowheads="1"/>
            </p:cNvSpPr>
            <p:nvPr/>
          </p:nvSpPr>
          <p:spPr bwMode="auto">
            <a:xfrm>
              <a:off x="7202918" y="4532701"/>
              <a:ext cx="910064"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Anthem</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8" name="Text Box 2">
              <a:extLst>
                <a:ext uri="{FF2B5EF4-FFF2-40B4-BE49-F238E27FC236}">
                  <a16:creationId xmlns:a16="http://schemas.microsoft.com/office/drawing/2014/main" id="{4046CEBE-638C-FA4D-88CE-DACB28869A6D}"/>
                </a:ext>
              </a:extLst>
            </p:cNvPr>
            <p:cNvSpPr txBox="1">
              <a:spLocks noChangeArrowheads="1"/>
            </p:cNvSpPr>
            <p:nvPr/>
          </p:nvSpPr>
          <p:spPr bwMode="auto">
            <a:xfrm>
              <a:off x="6228367" y="4539885"/>
              <a:ext cx="822960" cy="75814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Health Plan of Nevada (HPN) </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49" name="Rectangle 248">
              <a:extLst>
                <a:ext uri="{FF2B5EF4-FFF2-40B4-BE49-F238E27FC236}">
                  <a16:creationId xmlns:a16="http://schemas.microsoft.com/office/drawing/2014/main" id="{B601CFE6-48BA-AB47-AA7C-0A815A1FD6BD}"/>
                </a:ext>
              </a:extLst>
            </p:cNvPr>
            <p:cNvSpPr/>
            <p:nvPr/>
          </p:nvSpPr>
          <p:spPr>
            <a:xfrm>
              <a:off x="6224441" y="4017070"/>
              <a:ext cx="3824621"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Healthcare/Managed Care Orgs.</a:t>
              </a:r>
            </a:p>
          </p:txBody>
        </p:sp>
        <p:sp>
          <p:nvSpPr>
            <p:cNvPr id="250" name="Text Box 2">
              <a:extLst>
                <a:ext uri="{FF2B5EF4-FFF2-40B4-BE49-F238E27FC236}">
                  <a16:creationId xmlns:a16="http://schemas.microsoft.com/office/drawing/2014/main" id="{D7358622-88FA-5D4C-9745-12180A314C11}"/>
                </a:ext>
              </a:extLst>
            </p:cNvPr>
            <p:cNvSpPr txBox="1">
              <a:spLocks noChangeArrowheads="1"/>
            </p:cNvSpPr>
            <p:nvPr/>
          </p:nvSpPr>
          <p:spPr bwMode="auto">
            <a:xfrm>
              <a:off x="8235125" y="4532701"/>
              <a:ext cx="87420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Silver Summit</a:t>
              </a:r>
              <a:endPar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51" name="Straight Arrow Connector 250">
              <a:extLst>
                <a:ext uri="{FF2B5EF4-FFF2-40B4-BE49-F238E27FC236}">
                  <a16:creationId xmlns:a16="http://schemas.microsoft.com/office/drawing/2014/main" id="{A3FE97EB-96B0-FC43-AA44-DC4592A53E0B}"/>
                </a:ext>
              </a:extLst>
            </p:cNvPr>
            <p:cNvCxnSpPr>
              <a:cxnSpLocks/>
            </p:cNvCxnSpPr>
            <p:nvPr/>
          </p:nvCxnSpPr>
          <p:spPr>
            <a:xfrm>
              <a:off x="7145054" y="4587224"/>
              <a:ext cx="0" cy="210312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1BE31BE1-25CD-DE4A-BBDD-25E085CF9729}"/>
                </a:ext>
              </a:extLst>
            </p:cNvPr>
            <p:cNvCxnSpPr>
              <a:cxnSpLocks/>
            </p:cNvCxnSpPr>
            <p:nvPr/>
          </p:nvCxnSpPr>
          <p:spPr>
            <a:xfrm>
              <a:off x="8155468" y="4587224"/>
              <a:ext cx="0" cy="210312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sp>
          <p:nvSpPr>
            <p:cNvPr id="253" name="Text Box 2">
              <a:extLst>
                <a:ext uri="{FF2B5EF4-FFF2-40B4-BE49-F238E27FC236}">
                  <a16:creationId xmlns:a16="http://schemas.microsoft.com/office/drawing/2014/main" id="{5F558A0C-DFB4-0F4C-935D-A3789AC1FA87}"/>
                </a:ext>
              </a:extLst>
            </p:cNvPr>
            <p:cNvSpPr txBox="1">
              <a:spLocks noChangeArrowheads="1"/>
            </p:cNvSpPr>
            <p:nvPr/>
          </p:nvSpPr>
          <p:spPr bwMode="auto">
            <a:xfrm>
              <a:off x="9188982" y="4539884"/>
              <a:ext cx="948958"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WellCare Community Triage Center (CTC)</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254" name="Straight Arrow Connector 253">
              <a:extLst>
                <a:ext uri="{FF2B5EF4-FFF2-40B4-BE49-F238E27FC236}">
                  <a16:creationId xmlns:a16="http://schemas.microsoft.com/office/drawing/2014/main" id="{7A965D19-3A38-6C48-AE27-51473EA2364A}"/>
                </a:ext>
              </a:extLst>
            </p:cNvPr>
            <p:cNvCxnSpPr>
              <a:cxnSpLocks/>
            </p:cNvCxnSpPr>
            <p:nvPr/>
          </p:nvCxnSpPr>
          <p:spPr>
            <a:xfrm>
              <a:off x="9165882" y="4587224"/>
              <a:ext cx="0" cy="210312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sp>
          <p:nvSpPr>
            <p:cNvPr id="255" name="Rectangle 254">
              <a:extLst>
                <a:ext uri="{FF2B5EF4-FFF2-40B4-BE49-F238E27FC236}">
                  <a16:creationId xmlns:a16="http://schemas.microsoft.com/office/drawing/2014/main" id="{421EC726-7228-5746-BEC0-9ED69DFB37B4}"/>
                </a:ext>
              </a:extLst>
            </p:cNvPr>
            <p:cNvSpPr/>
            <p:nvPr/>
          </p:nvSpPr>
          <p:spPr>
            <a:xfrm>
              <a:off x="6189825" y="5520149"/>
              <a:ext cx="861502" cy="97488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Medicaid Provider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267" name="Picture 266" descr="Icon&#10;&#10;Description automatically generated">
              <a:extLst>
                <a:ext uri="{FF2B5EF4-FFF2-40B4-BE49-F238E27FC236}">
                  <a16:creationId xmlns:a16="http://schemas.microsoft.com/office/drawing/2014/main" id="{AE5CA620-6DC9-794A-8681-3E9D57D9E810}"/>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6501514" y="5727857"/>
              <a:ext cx="238125" cy="241300"/>
            </a:xfrm>
            <a:prstGeom prst="rect">
              <a:avLst/>
            </a:prstGeom>
          </p:spPr>
        </p:pic>
        <p:sp>
          <p:nvSpPr>
            <p:cNvPr id="268" name="Rectangle 267">
              <a:extLst>
                <a:ext uri="{FF2B5EF4-FFF2-40B4-BE49-F238E27FC236}">
                  <a16:creationId xmlns:a16="http://schemas.microsoft.com/office/drawing/2014/main" id="{2858CB92-41FA-1F40-B51A-37D04C8B0D95}"/>
                </a:ext>
              </a:extLst>
            </p:cNvPr>
            <p:cNvSpPr/>
            <p:nvPr/>
          </p:nvSpPr>
          <p:spPr>
            <a:xfrm>
              <a:off x="7205810" y="5520149"/>
              <a:ext cx="861502" cy="97488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Medicaid Provider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269" name="Picture 268" descr="Icon&#10;&#10;Description automatically generated">
              <a:extLst>
                <a:ext uri="{FF2B5EF4-FFF2-40B4-BE49-F238E27FC236}">
                  <a16:creationId xmlns:a16="http://schemas.microsoft.com/office/drawing/2014/main" id="{0B5752B8-CFD7-7647-896A-1A6C510F88BB}"/>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7517499" y="5727857"/>
              <a:ext cx="238125" cy="241300"/>
            </a:xfrm>
            <a:prstGeom prst="rect">
              <a:avLst/>
            </a:prstGeom>
          </p:spPr>
        </p:pic>
        <p:sp>
          <p:nvSpPr>
            <p:cNvPr id="270" name="Rectangle 269">
              <a:extLst>
                <a:ext uri="{FF2B5EF4-FFF2-40B4-BE49-F238E27FC236}">
                  <a16:creationId xmlns:a16="http://schemas.microsoft.com/office/drawing/2014/main" id="{B0AD47F6-AF5E-9B4E-A68A-8DC72584D80C}"/>
                </a:ext>
              </a:extLst>
            </p:cNvPr>
            <p:cNvSpPr/>
            <p:nvPr/>
          </p:nvSpPr>
          <p:spPr>
            <a:xfrm>
              <a:off x="8238921" y="5520149"/>
              <a:ext cx="861502" cy="974882"/>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Medicaid Provider </a:t>
              </a: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pic>
          <p:nvPicPr>
            <p:cNvPr id="271" name="Picture 270" descr="Icon&#10;&#10;Description automatically generated">
              <a:extLst>
                <a:ext uri="{FF2B5EF4-FFF2-40B4-BE49-F238E27FC236}">
                  <a16:creationId xmlns:a16="http://schemas.microsoft.com/office/drawing/2014/main" id="{423314C7-B0DE-D541-90ED-F3B70C6A2F24}"/>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541305" y="5741689"/>
              <a:ext cx="238125" cy="241300"/>
            </a:xfrm>
            <a:prstGeom prst="rect">
              <a:avLst/>
            </a:prstGeom>
          </p:spPr>
        </p:pic>
        <p:sp>
          <p:nvSpPr>
            <p:cNvPr id="272" name="Rectangle 271">
              <a:extLst>
                <a:ext uri="{FF2B5EF4-FFF2-40B4-BE49-F238E27FC236}">
                  <a16:creationId xmlns:a16="http://schemas.microsoft.com/office/drawing/2014/main" id="{1F9FAE53-2E23-AD46-B7F5-76A3870718DC}"/>
                </a:ext>
              </a:extLst>
            </p:cNvPr>
            <p:cNvSpPr/>
            <p:nvPr/>
          </p:nvSpPr>
          <p:spPr>
            <a:xfrm>
              <a:off x="9231309" y="5520149"/>
              <a:ext cx="861502" cy="678519"/>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Varied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73" name="Picture 272" descr="Icon&#10;&#10;Description automatically generated">
              <a:extLst>
                <a:ext uri="{FF2B5EF4-FFF2-40B4-BE49-F238E27FC236}">
                  <a16:creationId xmlns:a16="http://schemas.microsoft.com/office/drawing/2014/main" id="{0669E6B4-7C66-E849-B8BD-1E0ADA3803A1}"/>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9766089" y="5798342"/>
              <a:ext cx="238125" cy="241300"/>
            </a:xfrm>
            <a:prstGeom prst="rect">
              <a:avLst/>
            </a:prstGeom>
          </p:spPr>
        </p:pic>
      </p:grpSp>
      <p:cxnSp>
        <p:nvCxnSpPr>
          <p:cNvPr id="281" name="Straight Arrow Connector 280">
            <a:extLst>
              <a:ext uri="{FF2B5EF4-FFF2-40B4-BE49-F238E27FC236}">
                <a16:creationId xmlns:a16="http://schemas.microsoft.com/office/drawing/2014/main" id="{B6367E81-BC30-7641-AFA5-5E8FA8FFC082}"/>
              </a:ext>
            </a:extLst>
          </p:cNvPr>
          <p:cNvCxnSpPr>
            <a:cxnSpLocks/>
          </p:cNvCxnSpPr>
          <p:nvPr/>
        </p:nvCxnSpPr>
        <p:spPr>
          <a:xfrm>
            <a:off x="9970936" y="4603111"/>
            <a:ext cx="0" cy="109728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cxnSp>
        <p:nvCxnSpPr>
          <p:cNvPr id="282" name="Straight Arrow Connector 281">
            <a:extLst>
              <a:ext uri="{FF2B5EF4-FFF2-40B4-BE49-F238E27FC236}">
                <a16:creationId xmlns:a16="http://schemas.microsoft.com/office/drawing/2014/main" id="{A232D038-1A1A-D94D-87AC-157A1C034EB8}"/>
              </a:ext>
            </a:extLst>
          </p:cNvPr>
          <p:cNvCxnSpPr>
            <a:cxnSpLocks/>
          </p:cNvCxnSpPr>
          <p:nvPr/>
        </p:nvCxnSpPr>
        <p:spPr>
          <a:xfrm>
            <a:off x="10978468" y="4603111"/>
            <a:ext cx="0" cy="109728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sp>
        <p:nvSpPr>
          <p:cNvPr id="276" name="Rectangle 275">
            <a:extLst>
              <a:ext uri="{FF2B5EF4-FFF2-40B4-BE49-F238E27FC236}">
                <a16:creationId xmlns:a16="http://schemas.microsoft.com/office/drawing/2014/main" id="{70C1AC38-B0DF-5D4C-B569-51CCCE3D075E}"/>
              </a:ext>
            </a:extLst>
          </p:cNvPr>
          <p:cNvSpPr/>
          <p:nvPr/>
        </p:nvSpPr>
        <p:spPr>
          <a:xfrm>
            <a:off x="8964090" y="3944972"/>
            <a:ext cx="3010671" cy="5196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8" name="Text Box 2">
            <a:extLst>
              <a:ext uri="{FF2B5EF4-FFF2-40B4-BE49-F238E27FC236}">
                <a16:creationId xmlns:a16="http://schemas.microsoft.com/office/drawing/2014/main" id="{C557E8EF-5603-9C4F-ABE0-A32A331B7AA9}"/>
              </a:ext>
            </a:extLst>
          </p:cNvPr>
          <p:cNvSpPr txBox="1">
            <a:spLocks noChangeArrowheads="1"/>
          </p:cNvSpPr>
          <p:nvPr/>
        </p:nvSpPr>
        <p:spPr bwMode="auto">
          <a:xfrm>
            <a:off x="8972880" y="4540594"/>
            <a:ext cx="1038253" cy="99678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Substance Use Treatment Facilities</a:t>
            </a:r>
          </a:p>
        </p:txBody>
      </p:sp>
      <p:sp>
        <p:nvSpPr>
          <p:cNvPr id="279" name="Rectangle 278">
            <a:extLst>
              <a:ext uri="{FF2B5EF4-FFF2-40B4-BE49-F238E27FC236}">
                <a16:creationId xmlns:a16="http://schemas.microsoft.com/office/drawing/2014/main" id="{E9B0F7BC-97E5-5B44-9519-EA7C517B12CB}"/>
              </a:ext>
            </a:extLst>
          </p:cNvPr>
          <p:cNvSpPr/>
          <p:nvPr/>
        </p:nvSpPr>
        <p:spPr>
          <a:xfrm>
            <a:off x="9352595" y="4015570"/>
            <a:ext cx="2137125" cy="353943"/>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State Licensed Facilities</a:t>
            </a:r>
          </a:p>
        </p:txBody>
      </p:sp>
      <p:sp>
        <p:nvSpPr>
          <p:cNvPr id="290" name="Rectangle 289">
            <a:extLst>
              <a:ext uri="{FF2B5EF4-FFF2-40B4-BE49-F238E27FC236}">
                <a16:creationId xmlns:a16="http://schemas.microsoft.com/office/drawing/2014/main" id="{C538025A-7EB0-6B46-924F-727CFEBD1AFD}"/>
              </a:ext>
            </a:extLst>
          </p:cNvPr>
          <p:cNvSpPr/>
          <p:nvPr/>
        </p:nvSpPr>
        <p:spPr>
          <a:xfrm>
            <a:off x="9082994" y="5156502"/>
            <a:ext cx="734626" cy="53033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91" name="Picture 290" descr="Icon&#10;&#10;Description automatically generated">
            <a:extLst>
              <a:ext uri="{FF2B5EF4-FFF2-40B4-BE49-F238E27FC236}">
                <a16:creationId xmlns:a16="http://schemas.microsoft.com/office/drawing/2014/main" id="{6FCA52F4-E41E-244E-95AC-30B4A4C0538D}"/>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9351320" y="5426502"/>
            <a:ext cx="203055" cy="241300"/>
          </a:xfrm>
          <a:prstGeom prst="rect">
            <a:avLst/>
          </a:prstGeom>
        </p:spPr>
      </p:pic>
      <p:sp>
        <p:nvSpPr>
          <p:cNvPr id="296" name="Rectangle 295">
            <a:extLst>
              <a:ext uri="{FF2B5EF4-FFF2-40B4-BE49-F238E27FC236}">
                <a16:creationId xmlns:a16="http://schemas.microsoft.com/office/drawing/2014/main" id="{B2F49AF5-36D8-7A49-B985-5C4BE7DE4387}"/>
              </a:ext>
            </a:extLst>
          </p:cNvPr>
          <p:cNvSpPr/>
          <p:nvPr/>
        </p:nvSpPr>
        <p:spPr>
          <a:xfrm>
            <a:off x="10085946" y="5183239"/>
            <a:ext cx="734626" cy="53033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97" name="Picture 296" descr="Icon&#10;&#10;Description automatically generated">
            <a:extLst>
              <a:ext uri="{FF2B5EF4-FFF2-40B4-BE49-F238E27FC236}">
                <a16:creationId xmlns:a16="http://schemas.microsoft.com/office/drawing/2014/main" id="{5C675F81-AC30-D447-B877-E478CC32CAE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0354272" y="5453239"/>
            <a:ext cx="203055" cy="241300"/>
          </a:xfrm>
          <a:prstGeom prst="rect">
            <a:avLst/>
          </a:prstGeom>
        </p:spPr>
      </p:pic>
      <p:sp>
        <p:nvSpPr>
          <p:cNvPr id="298" name="Rectangle 297">
            <a:extLst>
              <a:ext uri="{FF2B5EF4-FFF2-40B4-BE49-F238E27FC236}">
                <a16:creationId xmlns:a16="http://schemas.microsoft.com/office/drawing/2014/main" id="{DD59C27A-95B7-4A4C-AB84-2ECD711D4F65}"/>
              </a:ext>
            </a:extLst>
          </p:cNvPr>
          <p:cNvSpPr/>
          <p:nvPr/>
        </p:nvSpPr>
        <p:spPr>
          <a:xfrm>
            <a:off x="11113923" y="5175169"/>
            <a:ext cx="734626" cy="530338"/>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99" name="Picture 298" descr="Icon&#10;&#10;Description automatically generated">
            <a:extLst>
              <a:ext uri="{FF2B5EF4-FFF2-40B4-BE49-F238E27FC236}">
                <a16:creationId xmlns:a16="http://schemas.microsoft.com/office/drawing/2014/main" id="{7C61B3C0-2BBC-DD41-89B2-BDCD233A09B6}"/>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11382249" y="5445169"/>
            <a:ext cx="203055" cy="241300"/>
          </a:xfrm>
          <a:prstGeom prst="rect">
            <a:avLst/>
          </a:prstGeom>
        </p:spPr>
      </p:pic>
      <p:grpSp>
        <p:nvGrpSpPr>
          <p:cNvPr id="312" name="Group 311">
            <a:extLst>
              <a:ext uri="{FF2B5EF4-FFF2-40B4-BE49-F238E27FC236}">
                <a16:creationId xmlns:a16="http://schemas.microsoft.com/office/drawing/2014/main" id="{CB5059A2-C69A-4745-9678-9633B6DEBFB9}"/>
              </a:ext>
            </a:extLst>
          </p:cNvPr>
          <p:cNvGrpSpPr/>
          <p:nvPr/>
        </p:nvGrpSpPr>
        <p:grpSpPr>
          <a:xfrm>
            <a:off x="8996748" y="5960607"/>
            <a:ext cx="3037128" cy="750684"/>
            <a:chOff x="8996748" y="5960607"/>
            <a:chExt cx="3037128" cy="750684"/>
          </a:xfrm>
        </p:grpSpPr>
        <p:pic>
          <p:nvPicPr>
            <p:cNvPr id="313" name="Picture 312" descr="Logo&#10;&#10;Description automatically generated">
              <a:extLst>
                <a:ext uri="{FF2B5EF4-FFF2-40B4-BE49-F238E27FC236}">
                  <a16:creationId xmlns:a16="http://schemas.microsoft.com/office/drawing/2014/main" id="{058BBBDA-0256-6A46-A322-A495C6A29BC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8996748" y="5960607"/>
              <a:ext cx="219075" cy="209550"/>
            </a:xfrm>
            <a:prstGeom prst="rect">
              <a:avLst/>
            </a:prstGeom>
          </p:spPr>
        </p:pic>
        <p:pic>
          <p:nvPicPr>
            <p:cNvPr id="314" name="Picture 313" descr="Icon&#10;&#10;Description automatically generated">
              <a:extLst>
                <a:ext uri="{FF2B5EF4-FFF2-40B4-BE49-F238E27FC236}">
                  <a16:creationId xmlns:a16="http://schemas.microsoft.com/office/drawing/2014/main" id="{2285F94E-7813-4347-B2C1-F9B1142F4C86}"/>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8996748" y="6394433"/>
              <a:ext cx="217519" cy="241300"/>
            </a:xfrm>
            <a:prstGeom prst="rect">
              <a:avLst/>
            </a:prstGeom>
          </p:spPr>
        </p:pic>
        <p:pic>
          <p:nvPicPr>
            <p:cNvPr id="315" name="Picture 314" descr="Logo&#10;&#10;Description automatically generated">
              <a:extLst>
                <a:ext uri="{FF2B5EF4-FFF2-40B4-BE49-F238E27FC236}">
                  <a16:creationId xmlns:a16="http://schemas.microsoft.com/office/drawing/2014/main" id="{25DF2EE5-3FE7-B645-9931-2EBEBB7FD38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065269" y="5994897"/>
              <a:ext cx="238125" cy="140970"/>
            </a:xfrm>
            <a:prstGeom prst="rect">
              <a:avLst/>
            </a:prstGeom>
          </p:spPr>
        </p:pic>
        <p:pic>
          <p:nvPicPr>
            <p:cNvPr id="316" name="Picture 315">
              <a:extLst>
                <a:ext uri="{FF2B5EF4-FFF2-40B4-BE49-F238E27FC236}">
                  <a16:creationId xmlns:a16="http://schemas.microsoft.com/office/drawing/2014/main" id="{73BB97D7-C07E-2B45-9150-72AE937EB867}"/>
                </a:ext>
              </a:extLst>
            </p:cNvPr>
            <p:cNvPicPr>
              <a:picLocks noChangeAspect="1"/>
            </p:cNvPicPr>
            <p:nvPr/>
          </p:nvPicPr>
          <p:blipFill>
            <a:blip r:embed="rId4"/>
            <a:stretch>
              <a:fillRect/>
            </a:stretch>
          </p:blipFill>
          <p:spPr>
            <a:xfrm>
              <a:off x="10067481" y="5995272"/>
              <a:ext cx="323116" cy="140220"/>
            </a:xfrm>
            <a:prstGeom prst="rect">
              <a:avLst/>
            </a:prstGeom>
          </p:spPr>
        </p:pic>
        <p:pic>
          <p:nvPicPr>
            <p:cNvPr id="317" name="Picture 316" descr="Icon&#10;&#10;Description automatically generated">
              <a:extLst>
                <a:ext uri="{FF2B5EF4-FFF2-40B4-BE49-F238E27FC236}">
                  <a16:creationId xmlns:a16="http://schemas.microsoft.com/office/drawing/2014/main" id="{4BED74BE-6CF3-2945-912D-1CDF7CE8117C}"/>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1067844" y="6421738"/>
              <a:ext cx="267335" cy="186690"/>
            </a:xfrm>
            <a:prstGeom prst="rect">
              <a:avLst/>
            </a:prstGeom>
          </p:spPr>
        </p:pic>
        <p:pic>
          <p:nvPicPr>
            <p:cNvPr id="318" name="Picture 317" descr="A picture containing logo&#10;&#10;Description automatically generated">
              <a:extLst>
                <a:ext uri="{FF2B5EF4-FFF2-40B4-BE49-F238E27FC236}">
                  <a16:creationId xmlns:a16="http://schemas.microsoft.com/office/drawing/2014/main" id="{FC705632-5550-0F4C-B881-882052B1EB9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73192" y="6390306"/>
              <a:ext cx="156845" cy="249555"/>
            </a:xfrm>
            <a:prstGeom prst="rect">
              <a:avLst/>
            </a:prstGeom>
          </p:spPr>
        </p:pic>
        <p:sp>
          <p:nvSpPr>
            <p:cNvPr id="319" name="Rectangle 318">
              <a:extLst>
                <a:ext uri="{FF2B5EF4-FFF2-40B4-BE49-F238E27FC236}">
                  <a16:creationId xmlns:a16="http://schemas.microsoft.com/office/drawing/2014/main" id="{E57F438E-F0B1-7D4A-9182-DEBAFBEC1742}"/>
                </a:ext>
              </a:extLst>
            </p:cNvPr>
            <p:cNvSpPr/>
            <p:nvPr/>
          </p:nvSpPr>
          <p:spPr>
            <a:xfrm>
              <a:off x="9214267" y="5969202"/>
              <a:ext cx="718466"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Washoe County</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0" name="Rectangle 319">
              <a:extLst>
                <a:ext uri="{FF2B5EF4-FFF2-40B4-BE49-F238E27FC236}">
                  <a16:creationId xmlns:a16="http://schemas.microsoft.com/office/drawing/2014/main" id="{43D64D32-CF2E-594F-8EFB-19E05D668B89}"/>
                </a:ext>
              </a:extLst>
            </p:cNvPr>
            <p:cNvSpPr/>
            <p:nvPr/>
          </p:nvSpPr>
          <p:spPr>
            <a:xfrm>
              <a:off x="9214267" y="6318876"/>
              <a:ext cx="977126" cy="3924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Insurance/Medicaid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Reimbursements/ Federally Funded</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1" name="Rectangle 320">
              <a:extLst>
                <a:ext uri="{FF2B5EF4-FFF2-40B4-BE49-F238E27FC236}">
                  <a16:creationId xmlns:a16="http://schemas.microsoft.com/office/drawing/2014/main" id="{BFF67543-700C-B44B-8671-EB5C891D1B6D}"/>
                </a:ext>
              </a:extLst>
            </p:cNvPr>
            <p:cNvSpPr/>
            <p:nvPr/>
          </p:nvSpPr>
          <p:spPr>
            <a:xfrm>
              <a:off x="10357934" y="5969202"/>
              <a:ext cx="643125"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City of Sparks</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2" name="Rectangle 321">
              <a:extLst>
                <a:ext uri="{FF2B5EF4-FFF2-40B4-BE49-F238E27FC236}">
                  <a16:creationId xmlns:a16="http://schemas.microsoft.com/office/drawing/2014/main" id="{64E88DA0-6682-F243-92CE-421DDF418E6D}"/>
                </a:ext>
              </a:extLst>
            </p:cNvPr>
            <p:cNvSpPr/>
            <p:nvPr/>
          </p:nvSpPr>
          <p:spPr>
            <a:xfrm>
              <a:off x="10357934" y="6418903"/>
              <a:ext cx="595035"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City of Reno</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3" name="Rectangle 322">
              <a:extLst>
                <a:ext uri="{FF2B5EF4-FFF2-40B4-BE49-F238E27FC236}">
                  <a16:creationId xmlns:a16="http://schemas.microsoft.com/office/drawing/2014/main" id="{6B3D06DB-8339-9749-A69E-4ECC8009DE24}"/>
                </a:ext>
              </a:extLst>
            </p:cNvPr>
            <p:cNvSpPr/>
            <p:nvPr/>
          </p:nvSpPr>
          <p:spPr>
            <a:xfrm>
              <a:off x="11281747" y="5969202"/>
              <a:ext cx="595035"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Hud Funded</a:t>
              </a:r>
              <a:endParaRPr kumimoji="0" lang="en-US" sz="6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4" name="Rectangle 323">
              <a:extLst>
                <a:ext uri="{FF2B5EF4-FFF2-40B4-BE49-F238E27FC236}">
                  <a16:creationId xmlns:a16="http://schemas.microsoft.com/office/drawing/2014/main" id="{52C909AC-7C37-C64E-AFD2-619157615C48}"/>
                </a:ext>
              </a:extLst>
            </p:cNvPr>
            <p:cNvSpPr/>
            <p:nvPr/>
          </p:nvSpPr>
          <p:spPr>
            <a:xfrm>
              <a:off x="11281747" y="6418903"/>
              <a:ext cx="752129" cy="19236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Privately Funded</a:t>
              </a:r>
            </a:p>
          </p:txBody>
        </p:sp>
      </p:grpSp>
      <p:pic>
        <p:nvPicPr>
          <p:cNvPr id="128" name="Picture 127" descr="Logo&#10;&#10;Description automatically generated">
            <a:extLst>
              <a:ext uri="{FF2B5EF4-FFF2-40B4-BE49-F238E27FC236}">
                <a16:creationId xmlns:a16="http://schemas.microsoft.com/office/drawing/2014/main" id="{CE09F65F-63CE-4865-915A-EB2A8BEB86B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79270" y="3167128"/>
            <a:ext cx="238125" cy="140970"/>
          </a:xfrm>
          <a:prstGeom prst="rect">
            <a:avLst/>
          </a:prstGeom>
        </p:spPr>
      </p:pic>
      <p:sp>
        <p:nvSpPr>
          <p:cNvPr id="124" name="Footer Placeholder 4">
            <a:extLst>
              <a:ext uri="{FF2B5EF4-FFF2-40B4-BE49-F238E27FC236}">
                <a16:creationId xmlns:a16="http://schemas.microsoft.com/office/drawing/2014/main" id="{64CF2E90-D36F-3A48-8D8D-DA249814CA7C}"/>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5</a:t>
            </a:fld>
            <a:r>
              <a:rPr lang="en-US"/>
              <a:t> </a:t>
            </a:r>
            <a:endParaRPr lang="en-US" dirty="0"/>
          </a:p>
        </p:txBody>
      </p:sp>
    </p:spTree>
    <p:extLst>
      <p:ext uri="{BB962C8B-B14F-4D97-AF65-F5344CB8AC3E}">
        <p14:creationId xmlns:p14="http://schemas.microsoft.com/office/powerpoint/2010/main" val="3795171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61A-9333-4944-A439-3B4E06441710}"/>
              </a:ext>
            </a:extLst>
          </p:cNvPr>
          <p:cNvSpPr txBox="1"/>
          <p:nvPr/>
        </p:nvSpPr>
        <p:spPr>
          <a:xfrm>
            <a:off x="756948" y="1311905"/>
            <a:ext cx="14883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 Washoe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County Role</a:t>
            </a:r>
          </a:p>
        </p:txBody>
      </p:sp>
      <p:sp>
        <p:nvSpPr>
          <p:cNvPr id="141" name="Rectangle 140">
            <a:extLst>
              <a:ext uri="{FF2B5EF4-FFF2-40B4-BE49-F238E27FC236}">
                <a16:creationId xmlns:a16="http://schemas.microsoft.com/office/drawing/2014/main" id="{56D84986-15A5-B342-A723-C7DFE7F197D5}"/>
              </a:ext>
            </a:extLst>
          </p:cNvPr>
          <p:cNvSpPr/>
          <p:nvPr/>
        </p:nvSpPr>
        <p:spPr>
          <a:xfrm>
            <a:off x="2344638" y="406042"/>
            <a:ext cx="2018036" cy="2965669"/>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Rectangle 141">
            <a:extLst>
              <a:ext uri="{FF2B5EF4-FFF2-40B4-BE49-F238E27FC236}">
                <a16:creationId xmlns:a16="http://schemas.microsoft.com/office/drawing/2014/main" id="{4E386B40-D36B-3543-826F-3844BBE22700}"/>
              </a:ext>
            </a:extLst>
          </p:cNvPr>
          <p:cNvSpPr/>
          <p:nvPr/>
        </p:nvSpPr>
        <p:spPr>
          <a:xfrm>
            <a:off x="2333023" y="407805"/>
            <a:ext cx="2041643" cy="484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4" name="Text Box 2">
            <a:extLst>
              <a:ext uri="{FF2B5EF4-FFF2-40B4-BE49-F238E27FC236}">
                <a16:creationId xmlns:a16="http://schemas.microsoft.com/office/drawing/2014/main" id="{241A8E91-E854-9743-986F-DBBA79AC085B}"/>
              </a:ext>
            </a:extLst>
          </p:cNvPr>
          <p:cNvSpPr txBox="1">
            <a:spLocks noChangeArrowheads="1"/>
          </p:cNvSpPr>
          <p:nvPr/>
        </p:nvSpPr>
        <p:spPr bwMode="auto">
          <a:xfrm>
            <a:off x="2762518" y="978496"/>
            <a:ext cx="1182652" cy="2468757"/>
          </a:xfrm>
          <a:prstGeom prst="rect">
            <a:avLst/>
          </a:prstGeom>
          <a:noFill/>
          <a:ln w="9525">
            <a:noFill/>
            <a:miter lim="800000"/>
            <a:headEnd/>
            <a:tailEnd/>
          </a:ln>
        </p:spPr>
        <p:txBody>
          <a:bodyPr rot="0" vert="horz" wrap="square" lIns="91440" tIns="45720" rIns="91440" bIns="45720" anchor="t" anchorCtr="0">
            <a:noAutofit/>
          </a:bodyPr>
          <a:lstStyle/>
          <a:p>
            <a:pPr lvl="0" algn="ctr" defTabSz="914400">
              <a:lnSpc>
                <a:spcPct val="107000"/>
              </a:lnSpc>
              <a:spcAft>
                <a:spcPts val="800"/>
              </a:spcAft>
              <a:defRPr/>
            </a:pPr>
            <a:r>
              <a:rPr kumimoji="0" lang="en-US" sz="11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a:t>
            </a:r>
            <a:r>
              <a:rPr lang="en-US" sz="11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Place Women &amp; Family Shelter</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48" name="Rectangle 147">
            <a:extLst>
              <a:ext uri="{FF2B5EF4-FFF2-40B4-BE49-F238E27FC236}">
                <a16:creationId xmlns:a16="http://schemas.microsoft.com/office/drawing/2014/main" id="{16A96483-E29E-E04C-A9E6-E0ABAB7686B0}"/>
              </a:ext>
            </a:extLst>
          </p:cNvPr>
          <p:cNvSpPr/>
          <p:nvPr/>
        </p:nvSpPr>
        <p:spPr>
          <a:xfrm>
            <a:off x="2291875" y="468510"/>
            <a:ext cx="2123939"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Emergency Shelters</a:t>
            </a:r>
          </a:p>
        </p:txBody>
      </p:sp>
      <p:pic>
        <p:nvPicPr>
          <p:cNvPr id="159" name="Picture 158" descr="Logo&#10;&#10;Description automatically generated">
            <a:extLst>
              <a:ext uri="{FF2B5EF4-FFF2-40B4-BE49-F238E27FC236}">
                <a16:creationId xmlns:a16="http://schemas.microsoft.com/office/drawing/2014/main" id="{3B41106D-3201-0842-ADB9-BE5C737069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16925" y="2210557"/>
            <a:ext cx="219075" cy="209550"/>
          </a:xfrm>
          <a:prstGeom prst="rect">
            <a:avLst/>
          </a:prstGeom>
        </p:spPr>
      </p:pic>
      <p:pic>
        <p:nvPicPr>
          <p:cNvPr id="160" name="Picture 159" descr="Logo&#10;&#10;Description automatically generated">
            <a:extLst>
              <a:ext uri="{FF2B5EF4-FFF2-40B4-BE49-F238E27FC236}">
                <a16:creationId xmlns:a16="http://schemas.microsoft.com/office/drawing/2014/main" id="{D52A6A7F-470C-5241-8753-DD82704DFBF8}"/>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227279" y="2839529"/>
            <a:ext cx="219075" cy="209550"/>
          </a:xfrm>
          <a:prstGeom prst="rect">
            <a:avLst/>
          </a:prstGeom>
        </p:spPr>
      </p:pic>
      <p:grpSp>
        <p:nvGrpSpPr>
          <p:cNvPr id="10" name="Group 9">
            <a:extLst>
              <a:ext uri="{FF2B5EF4-FFF2-40B4-BE49-F238E27FC236}">
                <a16:creationId xmlns:a16="http://schemas.microsoft.com/office/drawing/2014/main" id="{0AA24412-D2BC-394A-924A-578EF8AF3E21}"/>
              </a:ext>
            </a:extLst>
          </p:cNvPr>
          <p:cNvGrpSpPr/>
          <p:nvPr/>
        </p:nvGrpSpPr>
        <p:grpSpPr>
          <a:xfrm>
            <a:off x="7102727" y="456366"/>
            <a:ext cx="4303908" cy="3038443"/>
            <a:chOff x="7505063" y="639246"/>
            <a:chExt cx="4058662" cy="3038443"/>
          </a:xfrm>
        </p:grpSpPr>
        <p:sp>
          <p:nvSpPr>
            <p:cNvPr id="169" name="Rectangle 168">
              <a:extLst>
                <a:ext uri="{FF2B5EF4-FFF2-40B4-BE49-F238E27FC236}">
                  <a16:creationId xmlns:a16="http://schemas.microsoft.com/office/drawing/2014/main" id="{7F2BFF01-391F-BE4B-B98F-3DF19617CEC0}"/>
                </a:ext>
              </a:extLst>
            </p:cNvPr>
            <p:cNvSpPr/>
            <p:nvPr/>
          </p:nvSpPr>
          <p:spPr>
            <a:xfrm>
              <a:off x="7505063" y="639246"/>
              <a:ext cx="4058661" cy="2865022"/>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0" name="Rectangle 169">
              <a:extLst>
                <a:ext uri="{FF2B5EF4-FFF2-40B4-BE49-F238E27FC236}">
                  <a16:creationId xmlns:a16="http://schemas.microsoft.com/office/drawing/2014/main" id="{2EB61830-2FC2-A546-9636-683145EE5778}"/>
                </a:ext>
              </a:extLst>
            </p:cNvPr>
            <p:cNvSpPr/>
            <p:nvPr/>
          </p:nvSpPr>
          <p:spPr>
            <a:xfrm>
              <a:off x="7505064" y="639246"/>
              <a:ext cx="4058661" cy="484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1" name="Text Box 2">
              <a:extLst>
                <a:ext uri="{FF2B5EF4-FFF2-40B4-BE49-F238E27FC236}">
                  <a16:creationId xmlns:a16="http://schemas.microsoft.com/office/drawing/2014/main" id="{B3AA9E18-7A58-5144-8A05-84DF325B3229}"/>
                </a:ext>
              </a:extLst>
            </p:cNvPr>
            <p:cNvSpPr txBox="1">
              <a:spLocks noChangeArrowheads="1"/>
            </p:cNvSpPr>
            <p:nvPr/>
          </p:nvSpPr>
          <p:spPr bwMode="auto">
            <a:xfrm>
              <a:off x="8582532" y="1201749"/>
              <a:ext cx="910064"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Coordinated Entry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2" name="Text Box 2">
              <a:extLst>
                <a:ext uri="{FF2B5EF4-FFF2-40B4-BE49-F238E27FC236}">
                  <a16:creationId xmlns:a16="http://schemas.microsoft.com/office/drawing/2014/main" id="{E1701F49-7A1B-844B-9068-7BD0CF547EAB}"/>
                </a:ext>
              </a:extLst>
            </p:cNvPr>
            <p:cNvSpPr txBox="1">
              <a:spLocks noChangeArrowheads="1"/>
            </p:cNvSpPr>
            <p:nvPr/>
          </p:nvSpPr>
          <p:spPr bwMode="auto">
            <a:xfrm>
              <a:off x="7607981" y="1208933"/>
              <a:ext cx="822960" cy="758142"/>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(HMIS) </a:t>
              </a: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Homeless Management Information Systems</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3" name="Rectangle 172">
              <a:extLst>
                <a:ext uri="{FF2B5EF4-FFF2-40B4-BE49-F238E27FC236}">
                  <a16:creationId xmlns:a16="http://schemas.microsoft.com/office/drawing/2014/main" id="{C4E3ABF1-78AD-194A-94A7-AF14CA451EE8}"/>
                </a:ext>
              </a:extLst>
            </p:cNvPr>
            <p:cNvSpPr/>
            <p:nvPr/>
          </p:nvSpPr>
          <p:spPr>
            <a:xfrm>
              <a:off x="7603844" y="705579"/>
              <a:ext cx="3824621"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HUD Continuum of Care (</a:t>
              </a:r>
              <a:r>
                <a:rPr kumimoji="0" lang="en-US" sz="1700" b="1" i="0" u="none" strike="noStrike" kern="1400" cap="none" spc="-50" normalizeH="0" baseline="0" noProof="0" dirty="0" err="1">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CoC</a:t>
              </a: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a:t>
              </a:r>
            </a:p>
          </p:txBody>
        </p:sp>
        <p:sp>
          <p:nvSpPr>
            <p:cNvPr id="174" name="Text Box 2">
              <a:extLst>
                <a:ext uri="{FF2B5EF4-FFF2-40B4-BE49-F238E27FC236}">
                  <a16:creationId xmlns:a16="http://schemas.microsoft.com/office/drawing/2014/main" id="{E1B870BB-FA65-7A44-8AE0-2FEE87DBF2C3}"/>
                </a:ext>
              </a:extLst>
            </p:cNvPr>
            <p:cNvSpPr txBox="1">
              <a:spLocks noChangeArrowheads="1"/>
            </p:cNvSpPr>
            <p:nvPr/>
          </p:nvSpPr>
          <p:spPr bwMode="auto">
            <a:xfrm>
              <a:off x="9614739" y="1201749"/>
              <a:ext cx="87420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Rapid Re Housing Programs</a:t>
              </a:r>
              <a:endPar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cxnSp>
          <p:nvCxnSpPr>
            <p:cNvPr id="175" name="Straight Arrow Connector 174">
              <a:extLst>
                <a:ext uri="{FF2B5EF4-FFF2-40B4-BE49-F238E27FC236}">
                  <a16:creationId xmlns:a16="http://schemas.microsoft.com/office/drawing/2014/main" id="{A3EE4DD4-717D-014B-898B-9F6AAE84E6DA}"/>
                </a:ext>
              </a:extLst>
            </p:cNvPr>
            <p:cNvCxnSpPr>
              <a:cxnSpLocks/>
            </p:cNvCxnSpPr>
            <p:nvPr/>
          </p:nvCxnSpPr>
          <p:spPr>
            <a:xfrm>
              <a:off x="8524668" y="1256272"/>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371F5C5B-3AA1-9C48-9CB8-DEA36D5D679E}"/>
                </a:ext>
              </a:extLst>
            </p:cNvPr>
            <p:cNvCxnSpPr>
              <a:cxnSpLocks/>
            </p:cNvCxnSpPr>
            <p:nvPr/>
          </p:nvCxnSpPr>
          <p:spPr>
            <a:xfrm>
              <a:off x="9535082" y="1256272"/>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sp>
          <p:nvSpPr>
            <p:cNvPr id="184" name="Text Box 2">
              <a:extLst>
                <a:ext uri="{FF2B5EF4-FFF2-40B4-BE49-F238E27FC236}">
                  <a16:creationId xmlns:a16="http://schemas.microsoft.com/office/drawing/2014/main" id="{A0134DE9-5187-8A49-8D77-DDB4052DA7E6}"/>
                </a:ext>
              </a:extLst>
            </p:cNvPr>
            <p:cNvSpPr txBox="1">
              <a:spLocks noChangeArrowheads="1"/>
            </p:cNvSpPr>
            <p:nvPr/>
          </p:nvSpPr>
          <p:spPr bwMode="auto">
            <a:xfrm>
              <a:off x="10613302" y="1208932"/>
              <a:ext cx="848883"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Permanent Supportive Housing Programs</a:t>
              </a:r>
            </a:p>
          </p:txBody>
        </p:sp>
        <p:cxnSp>
          <p:nvCxnSpPr>
            <p:cNvPr id="185" name="Straight Arrow Connector 184">
              <a:extLst>
                <a:ext uri="{FF2B5EF4-FFF2-40B4-BE49-F238E27FC236}">
                  <a16:creationId xmlns:a16="http://schemas.microsoft.com/office/drawing/2014/main" id="{087C7719-A64D-9644-A79E-C0E359496C3D}"/>
                </a:ext>
              </a:extLst>
            </p:cNvPr>
            <p:cNvCxnSpPr>
              <a:cxnSpLocks/>
            </p:cNvCxnSpPr>
            <p:nvPr/>
          </p:nvCxnSpPr>
          <p:spPr>
            <a:xfrm>
              <a:off x="10545496" y="1256272"/>
              <a:ext cx="0" cy="2194560"/>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A21494D1-25EC-2A45-B0E6-DE16A0A7DCF3}"/>
                </a:ext>
              </a:extLst>
            </p:cNvPr>
            <p:cNvSpPr/>
            <p:nvPr/>
          </p:nvSpPr>
          <p:spPr>
            <a:xfrm>
              <a:off x="7569439" y="2140106"/>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86" name="Picture 185" descr="Logo&#10;&#10;Description automatically generated">
              <a:extLst>
                <a:ext uri="{FF2B5EF4-FFF2-40B4-BE49-F238E27FC236}">
                  <a16:creationId xmlns:a16="http://schemas.microsoft.com/office/drawing/2014/main" id="{4DE2302C-37CD-0445-8732-D7850EC52FC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867979" y="3091309"/>
              <a:ext cx="238125" cy="140970"/>
            </a:xfrm>
            <a:prstGeom prst="rect">
              <a:avLst/>
            </a:prstGeom>
          </p:spPr>
        </p:pic>
        <p:pic>
          <p:nvPicPr>
            <p:cNvPr id="187" name="Picture 186" descr="A picture containing logo&#10;&#10;Description automatically generated">
              <a:extLst>
                <a:ext uri="{FF2B5EF4-FFF2-40B4-BE49-F238E27FC236}">
                  <a16:creationId xmlns:a16="http://schemas.microsoft.com/office/drawing/2014/main" id="{913D6F8E-7B91-4347-864F-850A73CCC7E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8620" y="2377268"/>
              <a:ext cx="156845" cy="249555"/>
            </a:xfrm>
            <a:prstGeom prst="rect">
              <a:avLst/>
            </a:prstGeom>
          </p:spPr>
        </p:pic>
        <p:sp>
          <p:nvSpPr>
            <p:cNvPr id="188" name="Rectangle 187">
              <a:extLst>
                <a:ext uri="{FF2B5EF4-FFF2-40B4-BE49-F238E27FC236}">
                  <a16:creationId xmlns:a16="http://schemas.microsoft.com/office/drawing/2014/main" id="{E081796C-79BD-414F-B142-D021A6DD84AB}"/>
                </a:ext>
              </a:extLst>
            </p:cNvPr>
            <p:cNvSpPr/>
            <p:nvPr/>
          </p:nvSpPr>
          <p:spPr>
            <a:xfrm>
              <a:off x="8569448" y="2138706"/>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89" name="Picture 188" descr="Logo&#10;&#10;Description automatically generated">
              <a:extLst>
                <a:ext uri="{FF2B5EF4-FFF2-40B4-BE49-F238E27FC236}">
                  <a16:creationId xmlns:a16="http://schemas.microsoft.com/office/drawing/2014/main" id="{229EC0CE-B3D8-5242-A8A7-2E1B5A979A5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67988" y="3089909"/>
              <a:ext cx="238125" cy="140970"/>
            </a:xfrm>
            <a:prstGeom prst="rect">
              <a:avLst/>
            </a:prstGeom>
          </p:spPr>
        </p:pic>
        <p:pic>
          <p:nvPicPr>
            <p:cNvPr id="190" name="Picture 189" descr="A picture containing logo&#10;&#10;Description automatically generated">
              <a:extLst>
                <a:ext uri="{FF2B5EF4-FFF2-40B4-BE49-F238E27FC236}">
                  <a16:creationId xmlns:a16="http://schemas.microsoft.com/office/drawing/2014/main" id="{F794FEED-CA3A-5E4F-A008-2D3A540D65E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908629" y="2375868"/>
              <a:ext cx="156845" cy="249555"/>
            </a:xfrm>
            <a:prstGeom prst="rect">
              <a:avLst/>
            </a:prstGeom>
          </p:spPr>
        </p:pic>
        <p:sp>
          <p:nvSpPr>
            <p:cNvPr id="191" name="Rectangle 190">
              <a:extLst>
                <a:ext uri="{FF2B5EF4-FFF2-40B4-BE49-F238E27FC236}">
                  <a16:creationId xmlns:a16="http://schemas.microsoft.com/office/drawing/2014/main" id="{433082EE-243F-924B-827A-641DCCBF091E}"/>
                </a:ext>
              </a:extLst>
            </p:cNvPr>
            <p:cNvSpPr/>
            <p:nvPr/>
          </p:nvSpPr>
          <p:spPr>
            <a:xfrm>
              <a:off x="9583466" y="2138706"/>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92" name="Picture 191" descr="Logo&#10;&#10;Description automatically generated">
              <a:extLst>
                <a:ext uri="{FF2B5EF4-FFF2-40B4-BE49-F238E27FC236}">
                  <a16:creationId xmlns:a16="http://schemas.microsoft.com/office/drawing/2014/main" id="{E03DDC6A-D8AC-BD42-AAFA-8FA99ABAB02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882006" y="3089909"/>
              <a:ext cx="238125" cy="140970"/>
            </a:xfrm>
            <a:prstGeom prst="rect">
              <a:avLst/>
            </a:prstGeom>
          </p:spPr>
        </p:pic>
        <p:pic>
          <p:nvPicPr>
            <p:cNvPr id="193" name="Picture 192" descr="A picture containing logo&#10;&#10;Description automatically generated">
              <a:extLst>
                <a:ext uri="{FF2B5EF4-FFF2-40B4-BE49-F238E27FC236}">
                  <a16:creationId xmlns:a16="http://schemas.microsoft.com/office/drawing/2014/main" id="{EAD31EFD-D442-2B40-879F-6AB82AD7419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9922647" y="2375868"/>
              <a:ext cx="156845" cy="249555"/>
            </a:xfrm>
            <a:prstGeom prst="rect">
              <a:avLst/>
            </a:prstGeom>
          </p:spPr>
        </p:pic>
        <p:sp>
          <p:nvSpPr>
            <p:cNvPr id="194" name="Rectangle 193">
              <a:extLst>
                <a:ext uri="{FF2B5EF4-FFF2-40B4-BE49-F238E27FC236}">
                  <a16:creationId xmlns:a16="http://schemas.microsoft.com/office/drawing/2014/main" id="{C989B59A-11AF-584F-ACB6-3D28B9C9DA50}"/>
                </a:ext>
              </a:extLst>
            </p:cNvPr>
            <p:cNvSpPr/>
            <p:nvPr/>
          </p:nvSpPr>
          <p:spPr>
            <a:xfrm>
              <a:off x="10595581" y="2138706"/>
              <a:ext cx="861502" cy="883703"/>
            </a:xfrm>
            <a:prstGeom prst="rect">
              <a:avLst/>
            </a:prstGeom>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p:txBody>
        </p:sp>
        <p:pic>
          <p:nvPicPr>
            <p:cNvPr id="195" name="Picture 194" descr="Logo&#10;&#10;Description automatically generated">
              <a:extLst>
                <a:ext uri="{FF2B5EF4-FFF2-40B4-BE49-F238E27FC236}">
                  <a16:creationId xmlns:a16="http://schemas.microsoft.com/office/drawing/2014/main" id="{C8F85083-8CB7-7343-B3AA-77E552ABFCC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894121" y="3089909"/>
              <a:ext cx="238125" cy="140970"/>
            </a:xfrm>
            <a:prstGeom prst="rect">
              <a:avLst/>
            </a:prstGeom>
          </p:spPr>
        </p:pic>
        <p:pic>
          <p:nvPicPr>
            <p:cNvPr id="196" name="Picture 195" descr="A picture containing logo&#10;&#10;Description automatically generated">
              <a:extLst>
                <a:ext uri="{FF2B5EF4-FFF2-40B4-BE49-F238E27FC236}">
                  <a16:creationId xmlns:a16="http://schemas.microsoft.com/office/drawing/2014/main" id="{4CF1476C-069A-EC42-BA7C-46BD9FDB782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934762" y="2375868"/>
              <a:ext cx="156845" cy="249555"/>
            </a:xfrm>
            <a:prstGeom prst="rect">
              <a:avLst/>
            </a:prstGeom>
          </p:spPr>
        </p:pic>
      </p:grpSp>
      <p:grpSp>
        <p:nvGrpSpPr>
          <p:cNvPr id="47" name="Group 46">
            <a:extLst>
              <a:ext uri="{FF2B5EF4-FFF2-40B4-BE49-F238E27FC236}">
                <a16:creationId xmlns:a16="http://schemas.microsoft.com/office/drawing/2014/main" id="{0FC25EA9-66E8-FD46-A75F-19B52FF20B0B}"/>
              </a:ext>
            </a:extLst>
          </p:cNvPr>
          <p:cNvGrpSpPr/>
          <p:nvPr/>
        </p:nvGrpSpPr>
        <p:grpSpPr>
          <a:xfrm>
            <a:off x="2339754" y="3586306"/>
            <a:ext cx="2034912" cy="3056485"/>
            <a:chOff x="2980276" y="3944973"/>
            <a:chExt cx="2034912" cy="3056485"/>
          </a:xfrm>
        </p:grpSpPr>
        <p:sp>
          <p:nvSpPr>
            <p:cNvPr id="232" name="Rectangle 231">
              <a:extLst>
                <a:ext uri="{FF2B5EF4-FFF2-40B4-BE49-F238E27FC236}">
                  <a16:creationId xmlns:a16="http://schemas.microsoft.com/office/drawing/2014/main" id="{14573DA3-029E-CB43-A845-3BFA87A9FD9B}"/>
                </a:ext>
              </a:extLst>
            </p:cNvPr>
            <p:cNvSpPr/>
            <p:nvPr/>
          </p:nvSpPr>
          <p:spPr>
            <a:xfrm>
              <a:off x="2980276" y="3944973"/>
              <a:ext cx="2034912" cy="2795059"/>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oup 42">
              <a:extLst>
                <a:ext uri="{FF2B5EF4-FFF2-40B4-BE49-F238E27FC236}">
                  <a16:creationId xmlns:a16="http://schemas.microsoft.com/office/drawing/2014/main" id="{7FBD74EC-249F-5942-BDA1-2C0D8A14356A}"/>
                </a:ext>
              </a:extLst>
            </p:cNvPr>
            <p:cNvGrpSpPr/>
            <p:nvPr/>
          </p:nvGrpSpPr>
          <p:grpSpPr>
            <a:xfrm>
              <a:off x="2988525" y="3944973"/>
              <a:ext cx="2026663" cy="3056485"/>
              <a:chOff x="2876845" y="3944973"/>
              <a:chExt cx="2026663" cy="3056485"/>
            </a:xfrm>
          </p:grpSpPr>
          <p:sp>
            <p:nvSpPr>
              <p:cNvPr id="233" name="Rectangle 232">
                <a:extLst>
                  <a:ext uri="{FF2B5EF4-FFF2-40B4-BE49-F238E27FC236}">
                    <a16:creationId xmlns:a16="http://schemas.microsoft.com/office/drawing/2014/main" id="{743758D5-22C3-AE41-AF66-0308AB826393}"/>
                  </a:ext>
                </a:extLst>
              </p:cNvPr>
              <p:cNvSpPr/>
              <p:nvPr/>
            </p:nvSpPr>
            <p:spPr>
              <a:xfrm>
                <a:off x="2876845" y="3944973"/>
                <a:ext cx="2026663" cy="5117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5" name="Text Box 2">
                <a:extLst>
                  <a:ext uri="{FF2B5EF4-FFF2-40B4-BE49-F238E27FC236}">
                    <a16:creationId xmlns:a16="http://schemas.microsoft.com/office/drawing/2014/main" id="{7CD4073F-8C91-9F41-9DC9-CD401C95EA89}"/>
                  </a:ext>
                </a:extLst>
              </p:cNvPr>
              <p:cNvSpPr txBox="1">
                <a:spLocks noChangeArrowheads="1"/>
              </p:cNvSpPr>
              <p:nvPr/>
            </p:nvSpPr>
            <p:spPr bwMode="auto">
              <a:xfrm>
                <a:off x="2950600" y="4532701"/>
                <a:ext cx="1856289"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Community-Based Programs</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Varies</a:t>
                </a:r>
                <a:endParaRPr kumimoji="0" lang="en-US" sz="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Funds:  </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Examples like CrossRoads, Sage Street, HOPE Springs</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236" name="Rectangle 235">
                <a:extLst>
                  <a:ext uri="{FF2B5EF4-FFF2-40B4-BE49-F238E27FC236}">
                    <a16:creationId xmlns:a16="http://schemas.microsoft.com/office/drawing/2014/main" id="{7A737A3F-C71C-3248-A24A-F7CB04BA85B9}"/>
                  </a:ext>
                </a:extLst>
              </p:cNvPr>
              <p:cNvSpPr/>
              <p:nvPr/>
            </p:nvSpPr>
            <p:spPr>
              <a:xfrm>
                <a:off x="2927061" y="4049434"/>
                <a:ext cx="1946614" cy="29238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Bridge/Transitional Housing</a:t>
                </a:r>
              </a:p>
            </p:txBody>
          </p:sp>
          <p:pic>
            <p:nvPicPr>
              <p:cNvPr id="241" name="Picture 240" descr="Icon&#10;&#10;Description automatically generated">
                <a:extLst>
                  <a:ext uri="{FF2B5EF4-FFF2-40B4-BE49-F238E27FC236}">
                    <a16:creationId xmlns:a16="http://schemas.microsoft.com/office/drawing/2014/main" id="{972605E5-216C-7A46-9E1E-2F7F5436B8E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859317" y="5736352"/>
                <a:ext cx="267335" cy="186690"/>
              </a:xfrm>
              <a:prstGeom prst="rect">
                <a:avLst/>
              </a:prstGeom>
            </p:spPr>
          </p:pic>
          <p:pic>
            <p:nvPicPr>
              <p:cNvPr id="242" name="Picture 241" descr="Logo&#10;&#10;Description automatically generated">
                <a:extLst>
                  <a:ext uri="{FF2B5EF4-FFF2-40B4-BE49-F238E27FC236}">
                    <a16:creationId xmlns:a16="http://schemas.microsoft.com/office/drawing/2014/main" id="{2241CD64-9745-7445-988A-5A68B1CCB54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348117" y="5750278"/>
                <a:ext cx="219075" cy="209550"/>
              </a:xfrm>
              <a:prstGeom prst="rect">
                <a:avLst/>
              </a:prstGeom>
            </p:spPr>
          </p:pic>
          <p:pic>
            <p:nvPicPr>
              <p:cNvPr id="243" name="Picture 242" descr="Icon&#10;&#10;Description automatically generated">
                <a:extLst>
                  <a:ext uri="{FF2B5EF4-FFF2-40B4-BE49-F238E27FC236}">
                    <a16:creationId xmlns:a16="http://schemas.microsoft.com/office/drawing/2014/main" id="{023ADF36-2CA1-5949-9C6E-B36BCE65D7B2}"/>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156545" y="5724779"/>
                <a:ext cx="238125" cy="241300"/>
              </a:xfrm>
              <a:prstGeom prst="rect">
                <a:avLst/>
              </a:prstGeom>
            </p:spPr>
          </p:pic>
          <p:pic>
            <p:nvPicPr>
              <p:cNvPr id="244" name="Picture 243" descr="A picture containing logo&#10;&#10;Description automatically generated">
                <a:extLst>
                  <a:ext uri="{FF2B5EF4-FFF2-40B4-BE49-F238E27FC236}">
                    <a16:creationId xmlns:a16="http://schemas.microsoft.com/office/drawing/2014/main" id="{ADB6F890-8432-3045-83D3-DBE803D5317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638505" y="5716976"/>
                <a:ext cx="156845" cy="249555"/>
              </a:xfrm>
              <a:prstGeom prst="rect">
                <a:avLst/>
              </a:prstGeom>
            </p:spPr>
          </p:pic>
        </p:grpSp>
      </p:grpSp>
      <p:sp>
        <p:nvSpPr>
          <p:cNvPr id="279" name="Rectangle 278">
            <a:extLst>
              <a:ext uri="{FF2B5EF4-FFF2-40B4-BE49-F238E27FC236}">
                <a16:creationId xmlns:a16="http://schemas.microsoft.com/office/drawing/2014/main" id="{E9B0F7BC-97E5-5B44-9519-EA7C517B12CB}"/>
              </a:ext>
            </a:extLst>
          </p:cNvPr>
          <p:cNvSpPr/>
          <p:nvPr/>
        </p:nvSpPr>
        <p:spPr>
          <a:xfrm>
            <a:off x="8757219" y="3628973"/>
            <a:ext cx="1683025"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HUD Block Grants</a:t>
            </a:r>
          </a:p>
        </p:txBody>
      </p:sp>
      <p:grpSp>
        <p:nvGrpSpPr>
          <p:cNvPr id="140" name="Group 139">
            <a:extLst>
              <a:ext uri="{FF2B5EF4-FFF2-40B4-BE49-F238E27FC236}">
                <a16:creationId xmlns:a16="http://schemas.microsoft.com/office/drawing/2014/main" id="{E532F0B5-07CC-E545-946F-349EA625979D}"/>
              </a:ext>
            </a:extLst>
          </p:cNvPr>
          <p:cNvGrpSpPr/>
          <p:nvPr/>
        </p:nvGrpSpPr>
        <p:grpSpPr>
          <a:xfrm>
            <a:off x="9243391" y="3588099"/>
            <a:ext cx="2292255" cy="2965669"/>
            <a:chOff x="229517" y="834886"/>
            <a:chExt cx="2292255" cy="3192535"/>
          </a:xfrm>
        </p:grpSpPr>
        <p:grpSp>
          <p:nvGrpSpPr>
            <p:cNvPr id="147" name="Group 146">
              <a:extLst>
                <a:ext uri="{FF2B5EF4-FFF2-40B4-BE49-F238E27FC236}">
                  <a16:creationId xmlns:a16="http://schemas.microsoft.com/office/drawing/2014/main" id="{F3D96C66-01D2-F542-A21C-E6B4E8046EB4}"/>
                </a:ext>
              </a:extLst>
            </p:cNvPr>
            <p:cNvGrpSpPr/>
            <p:nvPr/>
          </p:nvGrpSpPr>
          <p:grpSpPr>
            <a:xfrm>
              <a:off x="229517" y="834886"/>
              <a:ext cx="2190526" cy="3192535"/>
              <a:chOff x="229517" y="834886"/>
              <a:chExt cx="2190526" cy="3192535"/>
            </a:xfrm>
          </p:grpSpPr>
          <p:sp>
            <p:nvSpPr>
              <p:cNvPr id="153" name="Rectangle 152">
                <a:extLst>
                  <a:ext uri="{FF2B5EF4-FFF2-40B4-BE49-F238E27FC236}">
                    <a16:creationId xmlns:a16="http://schemas.microsoft.com/office/drawing/2014/main" id="{36947A16-8AAA-9248-ABD7-94F855A259C6}"/>
                  </a:ext>
                </a:extLst>
              </p:cNvPr>
              <p:cNvSpPr/>
              <p:nvPr/>
            </p:nvSpPr>
            <p:spPr>
              <a:xfrm>
                <a:off x="236685" y="834886"/>
                <a:ext cx="2183358" cy="3192535"/>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4" name="Rectangle 153">
                <a:extLst>
                  <a:ext uri="{FF2B5EF4-FFF2-40B4-BE49-F238E27FC236}">
                    <a16:creationId xmlns:a16="http://schemas.microsoft.com/office/drawing/2014/main" id="{7415CB52-5C56-7142-A49D-92F47A75C5A1}"/>
                  </a:ext>
                </a:extLst>
              </p:cNvPr>
              <p:cNvSpPr/>
              <p:nvPr/>
            </p:nvSpPr>
            <p:spPr>
              <a:xfrm>
                <a:off x="229517" y="834886"/>
                <a:ext cx="2183354" cy="488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5" name="Text Box 2">
                <a:extLst>
                  <a:ext uri="{FF2B5EF4-FFF2-40B4-BE49-F238E27FC236}">
                    <a16:creationId xmlns:a16="http://schemas.microsoft.com/office/drawing/2014/main" id="{99AB3C3B-2AFC-9040-8D2D-45447596E875}"/>
                  </a:ext>
                </a:extLst>
              </p:cNvPr>
              <p:cNvSpPr txBox="1">
                <a:spLocks noChangeArrowheads="1"/>
              </p:cNvSpPr>
              <p:nvPr/>
            </p:nvSpPr>
            <p:spPr bwMode="auto">
              <a:xfrm>
                <a:off x="1414202" y="1418813"/>
                <a:ext cx="100584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ESG</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Received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Funds:</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Supports Emergency Shelter Operations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56" name="Text Box 2">
                <a:extLst>
                  <a:ext uri="{FF2B5EF4-FFF2-40B4-BE49-F238E27FC236}">
                    <a16:creationId xmlns:a16="http://schemas.microsoft.com/office/drawing/2014/main" id="{A503CB25-F0C3-4E4E-9BC2-7ACF12388F31}"/>
                  </a:ext>
                </a:extLst>
              </p:cNvPr>
              <p:cNvSpPr txBox="1">
                <a:spLocks noChangeArrowheads="1"/>
              </p:cNvSpPr>
              <p:nvPr/>
            </p:nvSpPr>
            <p:spPr bwMode="auto">
              <a:xfrm>
                <a:off x="279248" y="1413564"/>
                <a:ext cx="1005840" cy="2468757"/>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CDBG</a:t>
                </a: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Received by</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Funds:</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Various Community Development Projects</a:t>
                </a: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62" name="Picture 161" descr="A picture containing logo&#10;&#10;Description automatically generated">
                <a:extLst>
                  <a:ext uri="{FF2B5EF4-FFF2-40B4-BE49-F238E27FC236}">
                    <a16:creationId xmlns:a16="http://schemas.microsoft.com/office/drawing/2014/main" id="{444C636C-19D6-1142-BF0F-E07A7E43FFE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838699" y="2013545"/>
                <a:ext cx="156845" cy="249555"/>
              </a:xfrm>
              <a:prstGeom prst="rect">
                <a:avLst/>
              </a:prstGeom>
            </p:spPr>
          </p:pic>
          <p:pic>
            <p:nvPicPr>
              <p:cNvPr id="168" name="Picture 167" descr="Logo&#10;&#10;Description automatically generated">
                <a:extLst>
                  <a:ext uri="{FF2B5EF4-FFF2-40B4-BE49-F238E27FC236}">
                    <a16:creationId xmlns:a16="http://schemas.microsoft.com/office/drawing/2014/main" id="{3889C188-8ACA-0F44-96AB-FD096C5001E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53475" y="2687871"/>
                <a:ext cx="238125" cy="140970"/>
              </a:xfrm>
              <a:prstGeom prst="rect">
                <a:avLst/>
              </a:prstGeom>
            </p:spPr>
          </p:pic>
          <p:pic>
            <p:nvPicPr>
              <p:cNvPr id="177" name="Picture 176" descr="Logo&#10;&#10;Description automatically generated">
                <a:extLst>
                  <a:ext uri="{FF2B5EF4-FFF2-40B4-BE49-F238E27FC236}">
                    <a16:creationId xmlns:a16="http://schemas.microsoft.com/office/drawing/2014/main" id="{7A2D8E42-DF19-BD41-9F00-6E8211E62BEA}"/>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1798058" y="2687871"/>
                <a:ext cx="238125" cy="140970"/>
              </a:xfrm>
              <a:prstGeom prst="rect">
                <a:avLst/>
              </a:prstGeom>
            </p:spPr>
          </p:pic>
        </p:grpSp>
        <p:sp>
          <p:nvSpPr>
            <p:cNvPr id="152" name="Rectangle 151">
              <a:extLst>
                <a:ext uri="{FF2B5EF4-FFF2-40B4-BE49-F238E27FC236}">
                  <a16:creationId xmlns:a16="http://schemas.microsoft.com/office/drawing/2014/main" id="{F49BD067-ABA5-3F44-B369-B372549CF201}"/>
                </a:ext>
              </a:extLst>
            </p:cNvPr>
            <p:cNvSpPr/>
            <p:nvPr/>
          </p:nvSpPr>
          <p:spPr>
            <a:xfrm>
              <a:off x="236684" y="876536"/>
              <a:ext cx="2285088"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HUD Block Grants</a:t>
              </a:r>
            </a:p>
          </p:txBody>
        </p:sp>
      </p:grpSp>
      <p:cxnSp>
        <p:nvCxnSpPr>
          <p:cNvPr id="145" name="Straight Arrow Connector 144">
            <a:extLst>
              <a:ext uri="{FF2B5EF4-FFF2-40B4-BE49-F238E27FC236}">
                <a16:creationId xmlns:a16="http://schemas.microsoft.com/office/drawing/2014/main" id="{6B68796E-DC0B-2A43-AD47-5D8F1F3F1854}"/>
              </a:ext>
            </a:extLst>
          </p:cNvPr>
          <p:cNvCxnSpPr>
            <a:cxnSpLocks/>
          </p:cNvCxnSpPr>
          <p:nvPr/>
        </p:nvCxnSpPr>
        <p:spPr>
          <a:xfrm>
            <a:off x="10343409" y="4025929"/>
            <a:ext cx="0" cy="2038611"/>
          </a:xfrm>
          <a:prstGeom prst="straightConnector1">
            <a:avLst/>
          </a:prstGeom>
          <a:ln>
            <a:solidFill>
              <a:srgbClr val="ADB9CA">
                <a:alpha val="69804"/>
              </a:srgb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EC41687-5C86-D54D-B038-3E788ADBF4FC}"/>
              </a:ext>
            </a:extLst>
          </p:cNvPr>
          <p:cNvGrpSpPr/>
          <p:nvPr/>
        </p:nvGrpSpPr>
        <p:grpSpPr>
          <a:xfrm>
            <a:off x="7073686" y="3565324"/>
            <a:ext cx="2123939" cy="2965669"/>
            <a:chOff x="3230576" y="3150016"/>
            <a:chExt cx="2123939" cy="2965669"/>
          </a:xfrm>
        </p:grpSpPr>
        <p:sp>
          <p:nvSpPr>
            <p:cNvPr id="200" name="Rectangle 199">
              <a:extLst>
                <a:ext uri="{FF2B5EF4-FFF2-40B4-BE49-F238E27FC236}">
                  <a16:creationId xmlns:a16="http://schemas.microsoft.com/office/drawing/2014/main" id="{DD46CEBC-E104-344A-BE09-98FA4268A674}"/>
                </a:ext>
              </a:extLst>
            </p:cNvPr>
            <p:cNvSpPr/>
            <p:nvPr/>
          </p:nvSpPr>
          <p:spPr>
            <a:xfrm>
              <a:off x="3283717" y="3150016"/>
              <a:ext cx="2017657" cy="2965669"/>
            </a:xfrm>
            <a:prstGeom prst="rect">
              <a:avLst/>
            </a:prstGeom>
            <a:solidFill>
              <a:srgbClr val="DAE3F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1" name="Rectangle 200">
              <a:extLst>
                <a:ext uri="{FF2B5EF4-FFF2-40B4-BE49-F238E27FC236}">
                  <a16:creationId xmlns:a16="http://schemas.microsoft.com/office/drawing/2014/main" id="{BA565A31-55A8-DB4A-B8D4-B038DA9A91E6}"/>
                </a:ext>
              </a:extLst>
            </p:cNvPr>
            <p:cNvSpPr/>
            <p:nvPr/>
          </p:nvSpPr>
          <p:spPr>
            <a:xfrm>
              <a:off x="3271724" y="3151779"/>
              <a:ext cx="2041643" cy="4848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2" name="Rectangle 201">
              <a:extLst>
                <a:ext uri="{FF2B5EF4-FFF2-40B4-BE49-F238E27FC236}">
                  <a16:creationId xmlns:a16="http://schemas.microsoft.com/office/drawing/2014/main" id="{C3654E26-4BFA-5145-B1A8-BFF6CD401DE7}"/>
                </a:ext>
              </a:extLst>
            </p:cNvPr>
            <p:cNvSpPr/>
            <p:nvPr/>
          </p:nvSpPr>
          <p:spPr>
            <a:xfrm>
              <a:off x="3230576" y="3212484"/>
              <a:ext cx="2123939" cy="35394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400" cap="none" spc="-5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Calibri" panose="020F0502020204030204" pitchFamily="34" charset="0"/>
                </a:rPr>
                <a:t>Emergency Shelters</a:t>
              </a:r>
            </a:p>
          </p:txBody>
        </p:sp>
      </p:grpSp>
      <p:pic>
        <p:nvPicPr>
          <p:cNvPr id="203" name="Picture 202" descr="A picture containing logo&#10;&#10;Description automatically generated">
            <a:extLst>
              <a:ext uri="{FF2B5EF4-FFF2-40B4-BE49-F238E27FC236}">
                <a16:creationId xmlns:a16="http://schemas.microsoft.com/office/drawing/2014/main" id="{37B7391B-191A-3D45-832C-73458F1F45E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9500173" y="4665267"/>
            <a:ext cx="156845" cy="249555"/>
          </a:xfrm>
          <a:prstGeom prst="rect">
            <a:avLst/>
          </a:prstGeom>
        </p:spPr>
      </p:pic>
      <p:pic>
        <p:nvPicPr>
          <p:cNvPr id="204" name="Picture 203">
            <a:extLst>
              <a:ext uri="{FF2B5EF4-FFF2-40B4-BE49-F238E27FC236}">
                <a16:creationId xmlns:a16="http://schemas.microsoft.com/office/drawing/2014/main" id="{94C03891-218D-D44B-AF45-9A224DCF8C60}"/>
              </a:ext>
            </a:extLst>
          </p:cNvPr>
          <p:cNvPicPr>
            <a:picLocks noChangeAspect="1"/>
          </p:cNvPicPr>
          <p:nvPr/>
        </p:nvPicPr>
        <p:blipFill>
          <a:blip r:embed="rId10"/>
          <a:stretch>
            <a:fillRect/>
          </a:stretch>
        </p:blipFill>
        <p:spPr>
          <a:xfrm>
            <a:off x="9704557" y="4719934"/>
            <a:ext cx="323116" cy="140220"/>
          </a:xfrm>
          <a:prstGeom prst="rect">
            <a:avLst/>
          </a:prstGeom>
        </p:spPr>
      </p:pic>
      <p:sp>
        <p:nvSpPr>
          <p:cNvPr id="205" name="TextBox 204">
            <a:extLst>
              <a:ext uri="{FF2B5EF4-FFF2-40B4-BE49-F238E27FC236}">
                <a16:creationId xmlns:a16="http://schemas.microsoft.com/office/drawing/2014/main" id="{718249C3-740A-E24B-9D8A-36E7C25C884E}"/>
              </a:ext>
            </a:extLst>
          </p:cNvPr>
          <p:cNvSpPr txBox="1"/>
          <p:nvPr/>
        </p:nvSpPr>
        <p:spPr>
          <a:xfrm>
            <a:off x="5326546" y="1311905"/>
            <a:ext cx="14883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Current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City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Reno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Role</a:t>
            </a:r>
          </a:p>
        </p:txBody>
      </p:sp>
      <p:pic>
        <p:nvPicPr>
          <p:cNvPr id="206" name="Picture 205" descr="Logo&#10;&#10;Description automatically generated">
            <a:extLst>
              <a:ext uri="{FF2B5EF4-FFF2-40B4-BE49-F238E27FC236}">
                <a16:creationId xmlns:a16="http://schemas.microsoft.com/office/drawing/2014/main" id="{FE4D0142-8893-6542-B83D-5ACFD3556849}"/>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1156090" y="493906"/>
            <a:ext cx="715938" cy="684810"/>
          </a:xfrm>
          <a:prstGeom prst="rect">
            <a:avLst/>
          </a:prstGeom>
        </p:spPr>
      </p:pic>
      <p:pic>
        <p:nvPicPr>
          <p:cNvPr id="207" name="Picture 206" descr="A picture containing logo&#10;&#10;Description automatically generated">
            <a:extLst>
              <a:ext uri="{FF2B5EF4-FFF2-40B4-BE49-F238E27FC236}">
                <a16:creationId xmlns:a16="http://schemas.microsoft.com/office/drawing/2014/main" id="{38988736-53A3-C34C-9DA0-D3983C31471B}"/>
              </a:ext>
            </a:extLst>
          </p:cNvPr>
          <p:cNvPicPr/>
          <p:nvPr/>
        </p:nvPicPr>
        <p:blipFill>
          <a:blip r:embed="rId12" cstate="print">
            <a:extLst>
              <a:ext uri="{28A0092B-C50C-407E-A947-70E740481C1C}">
                <a14:useLocalDpi xmlns:a14="http://schemas.microsoft.com/office/drawing/2010/main" val="0"/>
              </a:ext>
            </a:extLst>
          </a:blip>
          <a:stretch>
            <a:fillRect/>
          </a:stretch>
        </p:blipFill>
        <p:spPr>
          <a:xfrm>
            <a:off x="5850029" y="406042"/>
            <a:ext cx="508824" cy="809587"/>
          </a:xfrm>
          <a:prstGeom prst="rect">
            <a:avLst/>
          </a:prstGeom>
        </p:spPr>
      </p:pic>
      <p:sp>
        <p:nvSpPr>
          <p:cNvPr id="71" name="Text Box 2">
            <a:extLst>
              <a:ext uri="{FF2B5EF4-FFF2-40B4-BE49-F238E27FC236}">
                <a16:creationId xmlns:a16="http://schemas.microsoft.com/office/drawing/2014/main" id="{EA892766-B2EE-4CF5-8BDE-FAEC76349B2B}"/>
              </a:ext>
            </a:extLst>
          </p:cNvPr>
          <p:cNvSpPr txBox="1">
            <a:spLocks noChangeArrowheads="1"/>
          </p:cNvSpPr>
          <p:nvPr/>
        </p:nvSpPr>
        <p:spPr bwMode="auto">
          <a:xfrm>
            <a:off x="7419014" y="4131733"/>
            <a:ext cx="1480620" cy="2468757"/>
          </a:xfrm>
          <a:prstGeom prst="rect">
            <a:avLst/>
          </a:prstGeom>
          <a:noFill/>
          <a:ln w="9525">
            <a:noFill/>
            <a:miter lim="800000"/>
            <a:headEnd/>
            <a:tailEnd/>
          </a:ln>
        </p:spPr>
        <p:txBody>
          <a:bodyPr rot="0" vert="horz" wrap="square" lIns="91440" tIns="45720" rIns="91440" bIns="45720" anchor="t" anchorCtr="0">
            <a:noAutofit/>
          </a:bodyPr>
          <a:lstStyle/>
          <a:p>
            <a:pPr algn="ctr" defTabSz="914400">
              <a:lnSpc>
                <a:spcPct val="107000"/>
              </a:lnSpc>
              <a:spcAft>
                <a:spcPts val="800"/>
              </a:spcAft>
              <a:defRPr/>
            </a:pPr>
            <a:r>
              <a:rPr kumimoji="0" lang="en-US" sz="11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Community Assistance Center </a:t>
            </a:r>
            <a:r>
              <a:rPr lang="en-US" sz="11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Men’s Shelter                       </a:t>
            </a:r>
            <a:r>
              <a:rPr lang="en-US" sz="8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(Soon to be NV Cares Campus)</a:t>
            </a:r>
          </a:p>
          <a:p>
            <a:pPr algn="ctr" defTabSz="914400">
              <a:lnSpc>
                <a:spcPct val="107000"/>
              </a:lnSpc>
              <a:spcAft>
                <a:spcPts val="800"/>
              </a:spcAft>
              <a:defRPr/>
            </a:pPr>
            <a:r>
              <a:rPr kumimoji="0" lang="en-US" sz="3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7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Governed by</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Funding:    </a:t>
            </a: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72" name="Picture 71" descr="Logo&#10;&#10;Description automatically generated">
            <a:extLst>
              <a:ext uri="{FF2B5EF4-FFF2-40B4-BE49-F238E27FC236}">
                <a16:creationId xmlns:a16="http://schemas.microsoft.com/office/drawing/2014/main" id="{68A194B1-1524-451D-9C33-D1B1236EE4FF}"/>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706785" y="5869898"/>
            <a:ext cx="219075" cy="209550"/>
          </a:xfrm>
          <a:prstGeom prst="rect">
            <a:avLst/>
          </a:prstGeom>
        </p:spPr>
      </p:pic>
      <p:pic>
        <p:nvPicPr>
          <p:cNvPr id="73" name="Picture 72" descr="A picture containing logo&#10;&#10;Description automatically generated">
            <a:extLst>
              <a:ext uri="{FF2B5EF4-FFF2-40B4-BE49-F238E27FC236}">
                <a16:creationId xmlns:a16="http://schemas.microsoft.com/office/drawing/2014/main" id="{02C747A0-C1B3-4BF5-89FB-276C7F78CEF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7971607" y="5838805"/>
            <a:ext cx="156845" cy="249555"/>
          </a:xfrm>
          <a:prstGeom prst="rect">
            <a:avLst/>
          </a:prstGeom>
        </p:spPr>
      </p:pic>
      <p:pic>
        <p:nvPicPr>
          <p:cNvPr id="74" name="Picture 73">
            <a:extLst>
              <a:ext uri="{FF2B5EF4-FFF2-40B4-BE49-F238E27FC236}">
                <a16:creationId xmlns:a16="http://schemas.microsoft.com/office/drawing/2014/main" id="{DC13CE83-A0A5-447E-94EB-D18DBECDBB45}"/>
              </a:ext>
            </a:extLst>
          </p:cNvPr>
          <p:cNvPicPr>
            <a:picLocks noChangeAspect="1"/>
          </p:cNvPicPr>
          <p:nvPr/>
        </p:nvPicPr>
        <p:blipFill>
          <a:blip r:embed="rId10"/>
          <a:stretch>
            <a:fillRect/>
          </a:stretch>
        </p:blipFill>
        <p:spPr>
          <a:xfrm>
            <a:off x="8160052" y="5918492"/>
            <a:ext cx="323116" cy="140220"/>
          </a:xfrm>
          <a:prstGeom prst="rect">
            <a:avLst/>
          </a:prstGeom>
        </p:spPr>
      </p:pic>
      <p:pic>
        <p:nvPicPr>
          <p:cNvPr id="75" name="Picture 74" descr="Logo&#10;&#10;Description automatically generated">
            <a:extLst>
              <a:ext uri="{FF2B5EF4-FFF2-40B4-BE49-F238E27FC236}">
                <a16:creationId xmlns:a16="http://schemas.microsoft.com/office/drawing/2014/main" id="{3EEBED0C-442A-465F-A6CD-BE2BCCDAB6C3}"/>
              </a:ext>
            </a:extLst>
          </p:cNvPr>
          <p:cNvPicPr/>
          <p:nvPr/>
        </p:nvPicPr>
        <p:blipFill>
          <a:blip r:embed="rId13" cstate="print">
            <a:extLst>
              <a:ext uri="{28A0092B-C50C-407E-A947-70E740481C1C}">
                <a14:useLocalDpi xmlns:a14="http://schemas.microsoft.com/office/drawing/2010/main" val="0"/>
              </a:ext>
            </a:extLst>
          </a:blip>
          <a:stretch>
            <a:fillRect/>
          </a:stretch>
        </p:blipFill>
        <p:spPr>
          <a:xfrm>
            <a:off x="8521254" y="5909737"/>
            <a:ext cx="238125" cy="140970"/>
          </a:xfrm>
          <a:prstGeom prst="rect">
            <a:avLst/>
          </a:prstGeom>
        </p:spPr>
      </p:pic>
      <p:pic>
        <p:nvPicPr>
          <p:cNvPr id="76" name="Picture 75" descr="A picture containing logo&#10;&#10;Description automatically generated">
            <a:extLst>
              <a:ext uri="{FF2B5EF4-FFF2-40B4-BE49-F238E27FC236}">
                <a16:creationId xmlns:a16="http://schemas.microsoft.com/office/drawing/2014/main" id="{0FFF0E92-EEA1-4754-BF67-E9E3D2D6871B}"/>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105519" y="5309408"/>
            <a:ext cx="156845" cy="249555"/>
          </a:xfrm>
          <a:prstGeom prst="rect">
            <a:avLst/>
          </a:prstGeom>
        </p:spPr>
      </p:pic>
      <p:sp>
        <p:nvSpPr>
          <p:cNvPr id="69" name="Footer Placeholder 4">
            <a:extLst>
              <a:ext uri="{FF2B5EF4-FFF2-40B4-BE49-F238E27FC236}">
                <a16:creationId xmlns:a16="http://schemas.microsoft.com/office/drawing/2014/main" id="{6D9AFE1A-A05D-8B47-8D45-ED7FF4653EDC}"/>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6</a:t>
            </a:fld>
            <a:r>
              <a:rPr lang="en-US"/>
              <a:t> </a:t>
            </a:r>
            <a:endParaRPr lang="en-US" dirty="0"/>
          </a:p>
        </p:txBody>
      </p:sp>
    </p:spTree>
    <p:extLst>
      <p:ext uri="{BB962C8B-B14F-4D97-AF65-F5344CB8AC3E}">
        <p14:creationId xmlns:p14="http://schemas.microsoft.com/office/powerpoint/2010/main" val="187302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6" name="Title 1"/>
          <p:cNvSpPr>
            <a:spLocks noGrp="1"/>
          </p:cNvSpPr>
          <p:nvPr>
            <p:ph type="ctrTitle"/>
          </p:nvPr>
        </p:nvSpPr>
        <p:spPr>
          <a:xfrm>
            <a:off x="1680190" y="292730"/>
            <a:ext cx="10511810" cy="840732"/>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Regional Emergency Shelter Operational Expenses</a:t>
            </a:r>
            <a:br>
              <a:rPr lang="en-US" sz="3600" b="1" spc="-150" dirty="0">
                <a:solidFill>
                  <a:schemeClr val="bg1"/>
                </a:solidFill>
                <a:latin typeface="Arial" panose="020B0604020202020204" pitchFamily="34" charset="0"/>
                <a:cs typeface="Arial" panose="020B0604020202020204" pitchFamily="34" charset="0"/>
              </a:rPr>
            </a:br>
            <a:br>
              <a:rPr lang="en-US" sz="3600" b="1" spc="-150" dirty="0">
                <a:solidFill>
                  <a:schemeClr val="bg1"/>
                </a:solidFill>
                <a:latin typeface="Arial" panose="020B0604020202020204" pitchFamily="34" charset="0"/>
                <a:cs typeface="Arial" panose="020B0604020202020204" pitchFamily="34" charset="0"/>
              </a:rPr>
            </a:br>
            <a:br>
              <a:rPr lang="en-US" sz="3600" b="1" spc="-150" dirty="0">
                <a:solidFill>
                  <a:schemeClr val="bg1"/>
                </a:solidFill>
                <a:latin typeface="Arial" panose="020B0604020202020204" pitchFamily="34" charset="0"/>
                <a:cs typeface="Arial" panose="020B0604020202020204" pitchFamily="34" charset="0"/>
              </a:rPr>
            </a:br>
            <a:endParaRPr lang="en-US" sz="3600" b="1" spc="-150" dirty="0">
              <a:solidFill>
                <a:schemeClr val="bg1"/>
              </a:solidFill>
              <a:latin typeface="Arial" panose="020B060402020202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40AFD632-84D6-4423-8518-15369EC7E326}"/>
              </a:ext>
            </a:extLst>
          </p:cNvPr>
          <p:cNvGraphicFramePr>
            <a:graphicFrameLocks noGrp="1"/>
          </p:cNvGraphicFramePr>
          <p:nvPr>
            <p:extLst>
              <p:ext uri="{D42A27DB-BD31-4B8C-83A1-F6EECF244321}">
                <p14:modId xmlns:p14="http://schemas.microsoft.com/office/powerpoint/2010/main" val="976398943"/>
              </p:ext>
            </p:extLst>
          </p:nvPr>
        </p:nvGraphicFramePr>
        <p:xfrm>
          <a:off x="888017" y="1957181"/>
          <a:ext cx="9102993" cy="1578584"/>
        </p:xfrm>
        <a:graphic>
          <a:graphicData uri="http://schemas.openxmlformats.org/drawingml/2006/table">
            <a:tbl>
              <a:tblPr firstRow="1" firstCol="1" bandRow="1">
                <a:tableStyleId>{5C22544A-7EE6-4342-B048-85BDC9FD1C3A}</a:tableStyleId>
              </a:tblPr>
              <a:tblGrid>
                <a:gridCol w="1223023">
                  <a:extLst>
                    <a:ext uri="{9D8B030D-6E8A-4147-A177-3AD203B41FA5}">
                      <a16:colId xmlns:a16="http://schemas.microsoft.com/office/drawing/2014/main" val="3888984891"/>
                    </a:ext>
                  </a:extLst>
                </a:gridCol>
                <a:gridCol w="2006221">
                  <a:extLst>
                    <a:ext uri="{9D8B030D-6E8A-4147-A177-3AD203B41FA5}">
                      <a16:colId xmlns:a16="http://schemas.microsoft.com/office/drawing/2014/main" val="1161955416"/>
                    </a:ext>
                  </a:extLst>
                </a:gridCol>
                <a:gridCol w="1616765">
                  <a:extLst>
                    <a:ext uri="{9D8B030D-6E8A-4147-A177-3AD203B41FA5}">
                      <a16:colId xmlns:a16="http://schemas.microsoft.com/office/drawing/2014/main" val="3315348599"/>
                    </a:ext>
                  </a:extLst>
                </a:gridCol>
                <a:gridCol w="1391479">
                  <a:extLst>
                    <a:ext uri="{9D8B030D-6E8A-4147-A177-3AD203B41FA5}">
                      <a16:colId xmlns:a16="http://schemas.microsoft.com/office/drawing/2014/main" val="452199632"/>
                    </a:ext>
                  </a:extLst>
                </a:gridCol>
                <a:gridCol w="1348063">
                  <a:extLst>
                    <a:ext uri="{9D8B030D-6E8A-4147-A177-3AD203B41FA5}">
                      <a16:colId xmlns:a16="http://schemas.microsoft.com/office/drawing/2014/main" val="3357900580"/>
                    </a:ext>
                  </a:extLst>
                </a:gridCol>
                <a:gridCol w="1517442">
                  <a:extLst>
                    <a:ext uri="{9D8B030D-6E8A-4147-A177-3AD203B41FA5}">
                      <a16:colId xmlns:a16="http://schemas.microsoft.com/office/drawing/2014/main" val="4053386974"/>
                    </a:ext>
                  </a:extLst>
                </a:gridCol>
              </a:tblGrid>
              <a:tr h="256708">
                <a:tc gridSpan="6">
                  <a:txBody>
                    <a:bodyPr/>
                    <a:lstStyle/>
                    <a:p>
                      <a:pPr marL="0" marR="0" algn="ctr">
                        <a:lnSpc>
                          <a:spcPct val="107000"/>
                        </a:lnSpc>
                        <a:spcBef>
                          <a:spcPts val="0"/>
                        </a:spcBef>
                        <a:spcAft>
                          <a:spcPts val="0"/>
                        </a:spcAft>
                      </a:pPr>
                      <a:r>
                        <a:rPr lang="en-US" sz="1400" dirty="0">
                          <a:effectLst/>
                        </a:rPr>
                        <a:t>Emergency Shelter Interlocal Agreement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6480995"/>
                  </a:ext>
                </a:extLst>
              </a:tr>
              <a:tr h="196268">
                <a:tc>
                  <a:txBody>
                    <a:bodyPr/>
                    <a:lstStyle/>
                    <a:p>
                      <a:pPr>
                        <a:lnSpc>
                          <a:spcPct val="107000"/>
                        </a:lnSpc>
                      </a:pPr>
                      <a:endParaRPr lang="en-US" sz="1200" dirty="0">
                        <a:effectLst/>
                        <a:latin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16-17</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17-18</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18-19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19-20</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20-21</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3584332921"/>
                  </a:ext>
                </a:extLst>
              </a:tr>
              <a:tr h="266626">
                <a:tc>
                  <a:txBody>
                    <a:bodyPr/>
                    <a:lstStyle/>
                    <a:p>
                      <a:pPr marL="0" marR="0">
                        <a:lnSpc>
                          <a:spcPct val="107000"/>
                        </a:lnSpc>
                        <a:spcBef>
                          <a:spcPts val="0"/>
                        </a:spcBef>
                        <a:spcAft>
                          <a:spcPts val="0"/>
                        </a:spcAft>
                      </a:pPr>
                      <a:r>
                        <a:rPr lang="en-US" sz="1200" dirty="0">
                          <a:effectLst/>
                        </a:rPr>
                        <a:t>Reno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 $710,205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$773,762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$812,627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$890,960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$1,837,239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66390779"/>
                  </a:ext>
                </a:extLst>
              </a:tr>
              <a:tr h="286327">
                <a:tc>
                  <a:txBody>
                    <a:bodyPr/>
                    <a:lstStyle/>
                    <a:p>
                      <a:pPr marL="0" marR="0">
                        <a:lnSpc>
                          <a:spcPct val="107000"/>
                        </a:lnSpc>
                        <a:spcBef>
                          <a:spcPts val="0"/>
                        </a:spcBef>
                        <a:spcAft>
                          <a:spcPts val="0"/>
                        </a:spcAft>
                      </a:pPr>
                      <a:r>
                        <a:rPr lang="en-US" sz="1200" dirty="0">
                          <a:effectLst/>
                        </a:rPr>
                        <a:t>Sparks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 $111,840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$277,410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$283,899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$302,267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$646,950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64591513"/>
                  </a:ext>
                </a:extLst>
              </a:tr>
              <a:tr h="277091">
                <a:tc>
                  <a:txBody>
                    <a:bodyPr/>
                    <a:lstStyle/>
                    <a:p>
                      <a:pPr marL="0" marR="0">
                        <a:lnSpc>
                          <a:spcPct val="107000"/>
                        </a:lnSpc>
                        <a:spcBef>
                          <a:spcPts val="0"/>
                        </a:spcBef>
                        <a:spcAft>
                          <a:spcPts val="0"/>
                        </a:spcAft>
                      </a:pPr>
                      <a:r>
                        <a:rPr lang="en-US" sz="1200" dirty="0">
                          <a:effectLst/>
                        </a:rPr>
                        <a:t>Washoe County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dirty="0">
                          <a:effectLst/>
                        </a:rPr>
                        <a:t> $ 1,274,846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$ 2,418,189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$ 2,531,637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 $ 2,759,584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$5,674,067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03190323"/>
                  </a:ext>
                </a:extLst>
              </a:tr>
              <a:tr h="273646">
                <a:tc>
                  <a:txBody>
                    <a:bodyPr/>
                    <a:lstStyle/>
                    <a:p>
                      <a:pPr marL="0" marR="0">
                        <a:lnSpc>
                          <a:spcPct val="107000"/>
                        </a:lnSpc>
                        <a:spcBef>
                          <a:spcPts val="0"/>
                        </a:spcBef>
                        <a:spcAft>
                          <a:spcPts val="0"/>
                        </a:spcAft>
                      </a:pPr>
                      <a:r>
                        <a:rPr lang="en-US" sz="1200" b="1" dirty="0">
                          <a:effectLst/>
                        </a:rPr>
                        <a:t>Total</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a:txBody>
                    <a:bodyPr/>
                    <a:lstStyle/>
                    <a:p>
                      <a:pPr marL="0" marR="0" algn="ctr">
                        <a:lnSpc>
                          <a:spcPct val="107000"/>
                        </a:lnSpc>
                        <a:spcBef>
                          <a:spcPts val="0"/>
                        </a:spcBef>
                        <a:spcAft>
                          <a:spcPts val="0"/>
                        </a:spcAft>
                      </a:pPr>
                      <a:r>
                        <a:rPr lang="en-US" sz="1400" b="1" dirty="0">
                          <a:effectLst/>
                        </a:rPr>
                        <a:t> $ 2,096,891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 $ 3,469,361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 $ 3,628,163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 $ 3,952,811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1" dirty="0">
                          <a:effectLst/>
                        </a:rPr>
                        <a:t>$8,158,257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9548141"/>
                  </a:ext>
                </a:extLst>
              </a:tr>
            </a:tbl>
          </a:graphicData>
        </a:graphic>
      </p:graphicFrame>
      <p:graphicFrame>
        <p:nvGraphicFramePr>
          <p:cNvPr id="8" name="Table 7">
            <a:extLst>
              <a:ext uri="{FF2B5EF4-FFF2-40B4-BE49-F238E27FC236}">
                <a16:creationId xmlns:a16="http://schemas.microsoft.com/office/drawing/2014/main" id="{BE731F66-2107-4EDE-A1B8-A776004F198B}"/>
              </a:ext>
            </a:extLst>
          </p:cNvPr>
          <p:cNvGraphicFramePr>
            <a:graphicFrameLocks noGrp="1"/>
          </p:cNvGraphicFramePr>
          <p:nvPr>
            <p:extLst>
              <p:ext uri="{D42A27DB-BD31-4B8C-83A1-F6EECF244321}">
                <p14:modId xmlns:p14="http://schemas.microsoft.com/office/powerpoint/2010/main" val="911566582"/>
              </p:ext>
            </p:extLst>
          </p:nvPr>
        </p:nvGraphicFramePr>
        <p:xfrm>
          <a:off x="888017" y="3767264"/>
          <a:ext cx="9102994" cy="1396576"/>
        </p:xfrm>
        <a:graphic>
          <a:graphicData uri="http://schemas.openxmlformats.org/drawingml/2006/table">
            <a:tbl>
              <a:tblPr firstRow="1" firstCol="1" bandRow="1">
                <a:tableStyleId>{5C22544A-7EE6-4342-B048-85BDC9FD1C3A}</a:tableStyleId>
              </a:tblPr>
              <a:tblGrid>
                <a:gridCol w="1708618">
                  <a:extLst>
                    <a:ext uri="{9D8B030D-6E8A-4147-A177-3AD203B41FA5}">
                      <a16:colId xmlns:a16="http://schemas.microsoft.com/office/drawing/2014/main" val="1682337073"/>
                    </a:ext>
                  </a:extLst>
                </a:gridCol>
                <a:gridCol w="1547597">
                  <a:extLst>
                    <a:ext uri="{9D8B030D-6E8A-4147-A177-3AD203B41FA5}">
                      <a16:colId xmlns:a16="http://schemas.microsoft.com/office/drawing/2014/main" val="2627302653"/>
                    </a:ext>
                  </a:extLst>
                </a:gridCol>
                <a:gridCol w="1610217">
                  <a:extLst>
                    <a:ext uri="{9D8B030D-6E8A-4147-A177-3AD203B41FA5}">
                      <a16:colId xmlns:a16="http://schemas.microsoft.com/office/drawing/2014/main" val="259353911"/>
                    </a:ext>
                  </a:extLst>
                </a:gridCol>
                <a:gridCol w="1413411">
                  <a:extLst>
                    <a:ext uri="{9D8B030D-6E8A-4147-A177-3AD203B41FA5}">
                      <a16:colId xmlns:a16="http://schemas.microsoft.com/office/drawing/2014/main" val="3594600981"/>
                    </a:ext>
                  </a:extLst>
                </a:gridCol>
                <a:gridCol w="1397409">
                  <a:extLst>
                    <a:ext uri="{9D8B030D-6E8A-4147-A177-3AD203B41FA5}">
                      <a16:colId xmlns:a16="http://schemas.microsoft.com/office/drawing/2014/main" val="306720911"/>
                    </a:ext>
                  </a:extLst>
                </a:gridCol>
                <a:gridCol w="1425742">
                  <a:extLst>
                    <a:ext uri="{9D8B030D-6E8A-4147-A177-3AD203B41FA5}">
                      <a16:colId xmlns:a16="http://schemas.microsoft.com/office/drawing/2014/main" val="342201672"/>
                    </a:ext>
                  </a:extLst>
                </a:gridCol>
              </a:tblGrid>
              <a:tr h="215603">
                <a:tc gridSpan="6">
                  <a:txBody>
                    <a:bodyPr/>
                    <a:lstStyle/>
                    <a:p>
                      <a:pPr marL="0" marR="0" algn="ctr">
                        <a:lnSpc>
                          <a:spcPct val="107000"/>
                        </a:lnSpc>
                        <a:spcBef>
                          <a:spcPts val="0"/>
                        </a:spcBef>
                        <a:spcAft>
                          <a:spcPts val="0"/>
                        </a:spcAft>
                      </a:pPr>
                      <a:r>
                        <a:rPr lang="en-US" sz="1400" b="1" dirty="0">
                          <a:effectLst/>
                        </a:rPr>
                        <a:t>Emergency Shelter Regional Costs (**Women and Family Shelter - only costs reflected in the ILA FY21)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7864264"/>
                  </a:ext>
                </a:extLst>
              </a:tr>
              <a:tr h="202413">
                <a:tc>
                  <a:txBody>
                    <a:bodyPr/>
                    <a:lstStyle/>
                    <a:p>
                      <a:pPr>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16-17</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17-18</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18-19</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19-20</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solidFill>
                            <a:schemeClr val="bg1"/>
                          </a:solidFill>
                          <a:effectLst/>
                        </a:rPr>
                        <a:t>FY 20-21</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extLst>
                  <a:ext uri="{0D108BD9-81ED-4DB2-BD59-A6C34878D82A}">
                    <a16:rowId xmlns:a16="http://schemas.microsoft.com/office/drawing/2014/main" val="3972853160"/>
                  </a:ext>
                </a:extLst>
              </a:tr>
              <a:tr h="249611">
                <a:tc>
                  <a:txBody>
                    <a:bodyPr/>
                    <a:lstStyle/>
                    <a:p>
                      <a:pPr marL="0" marR="0">
                        <a:lnSpc>
                          <a:spcPct val="107000"/>
                        </a:lnSpc>
                        <a:spcBef>
                          <a:spcPts val="0"/>
                        </a:spcBef>
                        <a:spcAft>
                          <a:spcPts val="0"/>
                        </a:spcAft>
                      </a:pPr>
                      <a:r>
                        <a:rPr lang="en-US" sz="1100" dirty="0">
                          <a:effectLst/>
                        </a:rPr>
                        <a:t>CAC (Combined Shelter)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0" dirty="0">
                          <a:effectLst/>
                        </a:rPr>
                        <a:t>$ 2,096,891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rPr>
                        <a:t> $ 3,469,361</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rPr>
                        <a:t> $ 3,628,163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rPr>
                        <a:t> $ 3,952,811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6716509"/>
                  </a:ext>
                </a:extLst>
              </a:tr>
              <a:tr h="237518">
                <a:tc>
                  <a:txBody>
                    <a:bodyPr/>
                    <a:lstStyle/>
                    <a:p>
                      <a:pPr marL="0" marR="0">
                        <a:lnSpc>
                          <a:spcPct val="107000"/>
                        </a:lnSpc>
                        <a:spcBef>
                          <a:spcPts val="0"/>
                        </a:spcBef>
                        <a:spcAft>
                          <a:spcPts val="0"/>
                        </a:spcAft>
                      </a:pPr>
                      <a:r>
                        <a:rPr lang="en-US" sz="1100" dirty="0">
                          <a:effectLst/>
                        </a:rPr>
                        <a:t>Men Shelter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rPr>
                        <a:t>$4,363,153</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93353612"/>
                  </a:ext>
                </a:extLst>
              </a:tr>
              <a:tr h="249611">
                <a:tc>
                  <a:txBody>
                    <a:bodyPr/>
                    <a:lstStyle/>
                    <a:p>
                      <a:pPr marL="0" marR="0">
                        <a:lnSpc>
                          <a:spcPct val="107000"/>
                        </a:lnSpc>
                        <a:spcBef>
                          <a:spcPts val="0"/>
                        </a:spcBef>
                        <a:spcAft>
                          <a:spcPts val="0"/>
                        </a:spcAft>
                      </a:pPr>
                      <a:r>
                        <a:rPr lang="en-US" sz="1100" dirty="0">
                          <a:effectLst/>
                        </a:rPr>
                        <a:t>Women and Family Shelter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rPr>
                        <a:t>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b="0" dirty="0">
                          <a:effectLst/>
                        </a:rPr>
                        <a:t>**$3,795,104</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7255216"/>
                  </a:ext>
                </a:extLst>
              </a:tr>
              <a:tr h="223464">
                <a:tc>
                  <a:txBody>
                    <a:bodyPr/>
                    <a:lstStyle/>
                    <a:p>
                      <a:pPr marL="0" marR="0">
                        <a:lnSpc>
                          <a:spcPct val="107000"/>
                        </a:lnSpc>
                        <a:spcBef>
                          <a:spcPts val="0"/>
                        </a:spcBef>
                        <a:spcAft>
                          <a:spcPts val="0"/>
                        </a:spcAft>
                      </a:pPr>
                      <a:r>
                        <a:rPr lang="en-US" sz="1100" b="1" dirty="0">
                          <a:effectLst/>
                        </a:rPr>
                        <a:t>Total</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accent1">
                        <a:lumMod val="75000"/>
                      </a:schemeClr>
                    </a:solidFill>
                  </a:tcPr>
                </a:tc>
                <a:tc>
                  <a:txBody>
                    <a:bodyPr/>
                    <a:lstStyle/>
                    <a:p>
                      <a:pPr marL="0" marR="0" algn="ctr">
                        <a:lnSpc>
                          <a:spcPct val="107000"/>
                        </a:lnSpc>
                        <a:spcBef>
                          <a:spcPts val="0"/>
                        </a:spcBef>
                        <a:spcAft>
                          <a:spcPts val="0"/>
                        </a:spcAft>
                      </a:pPr>
                      <a:r>
                        <a:rPr lang="en-US" sz="1400" b="1" dirty="0">
                          <a:effectLst/>
                        </a:rPr>
                        <a:t> $ 2,096,891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1" dirty="0">
                          <a:effectLst/>
                        </a:rPr>
                        <a:t> $ 3,469,361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1" dirty="0">
                          <a:effectLst/>
                        </a:rPr>
                        <a:t> $ 3,628,163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1" dirty="0">
                          <a:effectLst/>
                        </a:rPr>
                        <a:t> $ 3,952,811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ctr">
                        <a:lnSpc>
                          <a:spcPct val="107000"/>
                        </a:lnSpc>
                        <a:spcBef>
                          <a:spcPts val="0"/>
                        </a:spcBef>
                        <a:spcAft>
                          <a:spcPts val="0"/>
                        </a:spcAft>
                      </a:pPr>
                      <a:r>
                        <a:rPr lang="en-US" sz="1400" b="1" dirty="0">
                          <a:effectLst/>
                        </a:rPr>
                        <a:t>$8,158,257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29152354"/>
                  </a:ext>
                </a:extLst>
              </a:tr>
            </a:tbl>
          </a:graphicData>
        </a:graphic>
      </p:graphicFrame>
      <p:sp>
        <p:nvSpPr>
          <p:cNvPr id="3" name="TextBox 2">
            <a:extLst>
              <a:ext uri="{FF2B5EF4-FFF2-40B4-BE49-F238E27FC236}">
                <a16:creationId xmlns:a16="http://schemas.microsoft.com/office/drawing/2014/main" id="{6771BADE-CDF8-4CA3-91CE-3C55FFC45A91}"/>
              </a:ext>
            </a:extLst>
          </p:cNvPr>
          <p:cNvSpPr txBox="1"/>
          <p:nvPr/>
        </p:nvSpPr>
        <p:spPr>
          <a:xfrm>
            <a:off x="10266399" y="3834476"/>
            <a:ext cx="1441144" cy="1223412"/>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**Our Place and Women’s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Funded by Washoe County only.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Actual County Expense *FY21= $6.9million)</a:t>
            </a:r>
          </a:p>
        </p:txBody>
      </p:sp>
      <p:sp>
        <p:nvSpPr>
          <p:cNvPr id="10" name="TextBox 9">
            <a:extLst>
              <a:ext uri="{FF2B5EF4-FFF2-40B4-BE49-F238E27FC236}">
                <a16:creationId xmlns:a16="http://schemas.microsoft.com/office/drawing/2014/main" id="{E3C74AD4-4C70-4485-A43E-ECF449AD0D35}"/>
              </a:ext>
            </a:extLst>
          </p:cNvPr>
          <p:cNvSpPr txBox="1"/>
          <p:nvPr/>
        </p:nvSpPr>
        <p:spPr>
          <a:xfrm>
            <a:off x="10335808" y="2528754"/>
            <a:ext cx="1302327" cy="900246"/>
          </a:xfrm>
          <a:prstGeom prst="rect">
            <a:avLst/>
          </a:prstGeom>
          <a:solidFill>
            <a:schemeClr val="accent6">
              <a:lumMod val="20000"/>
              <a:lumOff val="80000"/>
            </a:schemeClr>
          </a:solid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rPr>
              <a:t>*Capital Investment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Calibri" panose="020F0502020204030204"/>
              </a:rPr>
              <a:t>$15M Our Place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dirty="0">
                <a:solidFill>
                  <a:prstClr val="black"/>
                </a:solidFill>
                <a:latin typeface="Calibri" panose="020F0502020204030204"/>
              </a:rPr>
              <a:t>$ 3M Men’s Shelter</a:t>
            </a: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4">
            <a:extLst>
              <a:ext uri="{FF2B5EF4-FFF2-40B4-BE49-F238E27FC236}">
                <a16:creationId xmlns:a16="http://schemas.microsoft.com/office/drawing/2014/main" id="{3E6F7768-7B0C-4847-8D10-69F1C8534858}"/>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7</a:t>
            </a:fld>
            <a:r>
              <a:rPr lang="en-US"/>
              <a:t> </a:t>
            </a:r>
            <a:endParaRPr lang="en-US" dirty="0"/>
          </a:p>
        </p:txBody>
      </p:sp>
    </p:spTree>
    <p:extLst>
      <p:ext uri="{BB962C8B-B14F-4D97-AF65-F5344CB8AC3E}">
        <p14:creationId xmlns:p14="http://schemas.microsoft.com/office/powerpoint/2010/main" val="18195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1672829" y="261460"/>
            <a:ext cx="9072066" cy="607034"/>
          </a:xfrm>
          <a:effectLst>
            <a:outerShdw blurRad="50800" dist="38100" dir="2700000" algn="tl" rotWithShape="0">
              <a:prstClr val="black">
                <a:alpha val="40000"/>
              </a:prstClr>
            </a:outerShdw>
          </a:effectLst>
        </p:spPr>
        <p:txBody>
          <a:bodyPr lIns="0" rIns="0" anchor="t">
            <a:noAutofit/>
          </a:bodyPr>
          <a:lstStyle/>
          <a:p>
            <a:pPr algn="l">
              <a:lnSpc>
                <a:spcPct val="90000"/>
              </a:lnSpc>
            </a:pPr>
            <a:r>
              <a:rPr lang="en-US" sz="3600" b="1" spc="-150" dirty="0">
                <a:solidFill>
                  <a:schemeClr val="bg1"/>
                </a:solidFill>
                <a:latin typeface="Arial" panose="020B0604020202020204" pitchFamily="34" charset="0"/>
                <a:cs typeface="Arial" panose="020B0604020202020204" pitchFamily="34" charset="0"/>
              </a:rPr>
              <a:t>Discussion</a:t>
            </a:r>
          </a:p>
        </p:txBody>
      </p:sp>
      <p:pic>
        <p:nvPicPr>
          <p:cNvPr id="7" name="Picture 6">
            <a:extLst>
              <a:ext uri="{FF2B5EF4-FFF2-40B4-BE49-F238E27FC236}">
                <a16:creationId xmlns:a16="http://schemas.microsoft.com/office/drawing/2014/main" id="{EEB545C6-519D-4CA3-9354-5192A83C3F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033" y="59309"/>
            <a:ext cx="809002" cy="809185"/>
          </a:xfrm>
          <a:prstGeom prst="rect">
            <a:avLst/>
          </a:prstGeom>
          <a:noFill/>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92724263-0169-E44B-B520-E3BCD6DF95C8}"/>
              </a:ext>
            </a:extLst>
          </p:cNvPr>
          <p:cNvSpPr txBox="1"/>
          <p:nvPr/>
        </p:nvSpPr>
        <p:spPr>
          <a:xfrm>
            <a:off x="706033" y="1438258"/>
            <a:ext cx="10784003" cy="461665"/>
          </a:xfrm>
          <a:prstGeom prst="rect">
            <a:avLst/>
          </a:prstGeom>
          <a:noFill/>
        </p:spPr>
        <p:txBody>
          <a:bodyPr wrap="square" rtlCol="0">
            <a:spAutoFit/>
          </a:bodyPr>
          <a:lstStyle/>
          <a:p>
            <a:pPr lvl="0" fontAlgn="ctr"/>
            <a:r>
              <a:rPr lang="en-US" sz="2400" b="1" i="1" dirty="0">
                <a:latin typeface="Arial" panose="020B0604020202020204" pitchFamily="34" charset="0"/>
                <a:cs typeface="Arial" panose="020B0604020202020204" pitchFamily="34" charset="0"/>
              </a:rPr>
              <a:t>Should the County’s role change? What might that look like? </a:t>
            </a:r>
          </a:p>
        </p:txBody>
      </p:sp>
      <p:sp>
        <p:nvSpPr>
          <p:cNvPr id="2" name="TextBox 1">
            <a:extLst>
              <a:ext uri="{FF2B5EF4-FFF2-40B4-BE49-F238E27FC236}">
                <a16:creationId xmlns:a16="http://schemas.microsoft.com/office/drawing/2014/main" id="{F4780310-75AF-F747-B084-A33BE8884DCA}"/>
              </a:ext>
            </a:extLst>
          </p:cNvPr>
          <p:cNvSpPr txBox="1"/>
          <p:nvPr/>
        </p:nvSpPr>
        <p:spPr>
          <a:xfrm>
            <a:off x="706033" y="2141316"/>
            <a:ext cx="5521147" cy="1200329"/>
          </a:xfrm>
          <a:prstGeom prst="rect">
            <a:avLst/>
          </a:prstGeom>
          <a:noFill/>
        </p:spPr>
        <p:txBody>
          <a:bodyPr wrap="square" rtlCol="0">
            <a:spAutoFit/>
          </a:bodyPr>
          <a:lstStyle/>
          <a:p>
            <a:r>
              <a:rPr lang="en-US" b="1" i="1" dirty="0"/>
              <a:t>Commissioner Discussion:</a:t>
            </a:r>
          </a:p>
          <a:p>
            <a:endParaRPr lang="en-US" dirty="0"/>
          </a:p>
          <a:p>
            <a:endParaRPr lang="en-US" dirty="0"/>
          </a:p>
          <a:p>
            <a:endParaRPr lang="en-US" dirty="0"/>
          </a:p>
        </p:txBody>
      </p:sp>
      <p:sp>
        <p:nvSpPr>
          <p:cNvPr id="8" name="TextBox 7">
            <a:extLst>
              <a:ext uri="{FF2B5EF4-FFF2-40B4-BE49-F238E27FC236}">
                <a16:creationId xmlns:a16="http://schemas.microsoft.com/office/drawing/2014/main" id="{5E49F5A6-7BF9-F14F-B4F7-9D8C80EEDD3C}"/>
              </a:ext>
            </a:extLst>
          </p:cNvPr>
          <p:cNvSpPr txBox="1"/>
          <p:nvPr/>
        </p:nvSpPr>
        <p:spPr>
          <a:xfrm>
            <a:off x="6715223" y="2141316"/>
            <a:ext cx="4606747" cy="2308324"/>
          </a:xfrm>
          <a:prstGeom prst="rect">
            <a:avLst/>
          </a:prstGeom>
          <a:noFill/>
        </p:spPr>
        <p:txBody>
          <a:bodyPr wrap="square" rtlCol="0">
            <a:spAutoFit/>
          </a:bodyPr>
          <a:lstStyle/>
          <a:p>
            <a:r>
              <a:rPr lang="en-US" b="1" i="1" dirty="0"/>
              <a:t>Considerations:</a:t>
            </a:r>
          </a:p>
          <a:p>
            <a:endParaRPr lang="en-US" dirty="0"/>
          </a:p>
          <a:p>
            <a:endParaRPr lang="en-US" dirty="0"/>
          </a:p>
          <a:p>
            <a:r>
              <a:rPr lang="en-US" b="1" i="1" dirty="0"/>
              <a:t>Items to Explore Further</a:t>
            </a:r>
            <a:r>
              <a:rPr lang="en-US" dirty="0"/>
              <a:t>:</a:t>
            </a:r>
          </a:p>
          <a:p>
            <a:endParaRPr lang="en-US" dirty="0"/>
          </a:p>
          <a:p>
            <a:endParaRPr lang="en-US" dirty="0"/>
          </a:p>
          <a:p>
            <a:endParaRPr lang="en-US" dirty="0"/>
          </a:p>
          <a:p>
            <a:endParaRPr lang="en-US" dirty="0"/>
          </a:p>
        </p:txBody>
      </p:sp>
      <p:sp>
        <p:nvSpPr>
          <p:cNvPr id="9" name="Footer Placeholder 4">
            <a:extLst>
              <a:ext uri="{FF2B5EF4-FFF2-40B4-BE49-F238E27FC236}">
                <a16:creationId xmlns:a16="http://schemas.microsoft.com/office/drawing/2014/main" id="{061E9FB0-3EBD-E34E-9848-6B33C1B5CB55}"/>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8</a:t>
            </a:fld>
            <a:r>
              <a:rPr lang="en-US"/>
              <a:t> </a:t>
            </a:r>
            <a:endParaRPr lang="en-US" dirty="0"/>
          </a:p>
        </p:txBody>
      </p:sp>
    </p:spTree>
    <p:extLst>
      <p:ext uri="{BB962C8B-B14F-4D97-AF65-F5344CB8AC3E}">
        <p14:creationId xmlns:p14="http://schemas.microsoft.com/office/powerpoint/2010/main" val="75337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0066"/>
            </a:gs>
            <a:gs pos="74000">
              <a:srgbClr val="000066"/>
            </a:gs>
            <a:gs pos="83000">
              <a:srgbClr val="000066"/>
            </a:gs>
            <a:gs pos="100000">
              <a:srgbClr val="000066"/>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08B8ACC-095D-3641-B386-3CC092BB9D8A}"/>
              </a:ext>
            </a:extLst>
          </p:cNvPr>
          <p:cNvSpPr txBox="1"/>
          <p:nvPr/>
        </p:nvSpPr>
        <p:spPr>
          <a:xfrm>
            <a:off x="1579418" y="2567709"/>
            <a:ext cx="7795491" cy="1815882"/>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Strategic Topic #2</a:t>
            </a:r>
          </a:p>
          <a:p>
            <a:r>
              <a:rPr lang="en-US" sz="4400" b="1" dirty="0">
                <a:solidFill>
                  <a:schemeClr val="bg1"/>
                </a:solidFill>
                <a:latin typeface="Arial" panose="020B0604020202020204" pitchFamily="34" charset="0"/>
                <a:cs typeface="Arial" panose="020B0604020202020204" pitchFamily="34" charset="0"/>
              </a:rPr>
              <a:t>Appointed Boards &amp; Commissions</a:t>
            </a:r>
          </a:p>
        </p:txBody>
      </p:sp>
      <p:sp>
        <p:nvSpPr>
          <p:cNvPr id="3" name="Footer Placeholder 4">
            <a:extLst>
              <a:ext uri="{FF2B5EF4-FFF2-40B4-BE49-F238E27FC236}">
                <a16:creationId xmlns:a16="http://schemas.microsoft.com/office/drawing/2014/main" id="{7F58FEDB-2546-D44C-9381-8670A51E993E}"/>
              </a:ext>
            </a:extLst>
          </p:cNvPr>
          <p:cNvSpPr txBox="1">
            <a:spLocks/>
          </p:cNvSpPr>
          <p:nvPr/>
        </p:nvSpPr>
        <p:spPr>
          <a:xfrm>
            <a:off x="9561576" y="6492875"/>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Slide </a:t>
            </a:r>
            <a:fld id="{C4571D8C-3DF3-4B67-A3E0-450A9EE530C4}" type="slidenum">
              <a:rPr lang="en-US" smtClean="0"/>
              <a:pPr/>
              <a:t>9</a:t>
            </a:fld>
            <a:r>
              <a:rPr lang="en-US"/>
              <a:t> </a:t>
            </a:r>
            <a:endParaRPr lang="en-US" dirty="0"/>
          </a:p>
        </p:txBody>
      </p:sp>
    </p:spTree>
    <p:extLst>
      <p:ext uri="{BB962C8B-B14F-4D97-AF65-F5344CB8AC3E}">
        <p14:creationId xmlns:p14="http://schemas.microsoft.com/office/powerpoint/2010/main" val="9058001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8AA27A70E3964E97F7E91B6E29083F" ma:contentTypeVersion="15" ma:contentTypeDescription="Create a new document." ma:contentTypeScope="" ma:versionID="557653e7ad337075d65af72d8908c271">
  <xsd:schema xmlns:xsd="http://www.w3.org/2001/XMLSchema" xmlns:xs="http://www.w3.org/2001/XMLSchema" xmlns:p="http://schemas.microsoft.com/office/2006/metadata/properties" xmlns:ns1="http://schemas.microsoft.com/sharepoint/v3" xmlns:ns3="5207b69f-b337-4e6c-9055-48b258d16938" xmlns:ns4="de853913-13b6-43bc-af72-7bf5d2dd210e" targetNamespace="http://schemas.microsoft.com/office/2006/metadata/properties" ma:root="true" ma:fieldsID="0d66d64fc0fba5c4f1274995820afa5b" ns1:_="" ns3:_="" ns4:_="">
    <xsd:import namespace="http://schemas.microsoft.com/sharepoint/v3"/>
    <xsd:import namespace="5207b69f-b337-4e6c-9055-48b258d16938"/>
    <xsd:import namespace="de853913-13b6-43bc-af72-7bf5d2dd210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1:_ip_UnifiedCompliancePolicyProperties" minOccurs="0"/>
                <xsd:element ref="ns1:_ip_UnifiedCompliancePolicyUIAc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07b69f-b337-4e6c-9055-48b258d1693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853913-13b6-43bc-af72-7bf5d2dd210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9D5A77-C035-4A87-BB24-6ACA8D1C03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207b69f-b337-4e6c-9055-48b258d16938"/>
    <ds:schemaRef ds:uri="de853913-13b6-43bc-af72-7bf5d2dd21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9706CB0-85D3-4A35-8382-1F86D3845FF1}">
  <ds:schemaRefs>
    <ds:schemaRef ds:uri="http://schemas.microsoft.com/office/2006/metadata/properties"/>
    <ds:schemaRef ds:uri="5207b69f-b337-4e6c-9055-48b258d16938"/>
    <ds:schemaRef ds:uri="http://schemas.microsoft.com/sharepoint/v3"/>
    <ds:schemaRef ds:uri="de853913-13b6-43bc-af72-7bf5d2dd210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A1D3A0B4-A3D0-4170-AD42-6F4CC6CD09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1871</TotalTime>
  <Words>2062</Words>
  <Application>Microsoft Office PowerPoint</Application>
  <PresentationFormat>Widescreen</PresentationFormat>
  <Paragraphs>524</Paragraphs>
  <Slides>26</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Calibri</vt:lpstr>
      <vt:lpstr>Calibri Light</vt:lpstr>
      <vt:lpstr>Century Gothic</vt:lpstr>
      <vt:lpstr>Office Theme</vt:lpstr>
      <vt:lpstr>1_Office Theme</vt:lpstr>
      <vt:lpstr>PowerPoint Presentation</vt:lpstr>
      <vt:lpstr>Outcomes &amp; Discussion Flow   </vt:lpstr>
      <vt:lpstr>Materials &amp; Guidelines</vt:lpstr>
      <vt:lpstr>PowerPoint Presentation</vt:lpstr>
      <vt:lpstr>PowerPoint Presentation</vt:lpstr>
      <vt:lpstr>PowerPoint Presentation</vt:lpstr>
      <vt:lpstr>Regional Emergency Shelter Operational Expenses   </vt:lpstr>
      <vt:lpstr>Discussion</vt:lpstr>
      <vt:lpstr>PowerPoint Presentation</vt:lpstr>
      <vt:lpstr>Boards/Committees &gt; BCC Appoints Members   </vt:lpstr>
      <vt:lpstr>Boards/Committees &gt; BCC may be member or liaison  </vt:lpstr>
      <vt:lpstr>Discussion</vt:lpstr>
      <vt:lpstr>PowerPoint Presentation</vt:lpstr>
      <vt:lpstr>Health Boards Comparison</vt:lpstr>
      <vt:lpstr>Discussion</vt:lpstr>
      <vt:lpstr>PowerPoint Presentation</vt:lpstr>
      <vt:lpstr>PowerPoint Presentation</vt:lpstr>
      <vt:lpstr>Background</vt:lpstr>
      <vt:lpstr>Allowable Uses</vt:lpstr>
      <vt:lpstr>SB11</vt:lpstr>
      <vt:lpstr>Discussion</vt:lpstr>
      <vt:lpstr>PowerPoint Presentation</vt:lpstr>
      <vt:lpstr>PowerPoint Presentation</vt:lpstr>
      <vt:lpstr>PowerPoint Presentation</vt:lpstr>
      <vt:lpstr>Discussion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Ventetuolo, Amy</dc:creator>
  <cp:lastModifiedBy>Searcy, Dana</cp:lastModifiedBy>
  <cp:revision>36</cp:revision>
  <cp:lastPrinted>2020-05-13T21:30:55Z</cp:lastPrinted>
  <dcterms:created xsi:type="dcterms:W3CDTF">2020-01-15T21:18:52Z</dcterms:created>
  <dcterms:modified xsi:type="dcterms:W3CDTF">2021-01-13T00:55:05Z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0x0101003E8AA27A70E3964E97F7E91B6E29083F</vt:lpwstr>
  </property>
</Properties>
</file>